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7" r:id="rId2"/>
    <p:sldMasterId id="2147483653" r:id="rId3"/>
  </p:sldMasterIdLst>
  <p:notesMasterIdLst>
    <p:notesMasterId r:id="rId5"/>
  </p:notesMasterIdLst>
  <p:handoutMasterIdLst>
    <p:handoutMasterId r:id="rId6"/>
  </p:handoutMasterIdLst>
  <p:sldIdLst>
    <p:sldId id="256" r:id="rId4"/>
  </p:sldIdLst>
  <p:sldSz cx="43891200" cy="32918400"/>
  <p:notesSz cx="7315200" cy="96012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581">
          <p15:clr>
            <a:srgbClr val="A4A3A4"/>
          </p15:clr>
        </p15:guide>
        <p15:guide id="6" pos="27069">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5972" autoAdjust="0"/>
    <p:restoredTop sz="94701" autoAdjust="0"/>
  </p:normalViewPr>
  <p:slideViewPr>
    <p:cSldViewPr snapToGrid="0" snapToObjects="1" showGuides="1">
      <p:cViewPr varScale="1">
        <p:scale>
          <a:sx n="27" d="100"/>
          <a:sy n="27" d="100"/>
        </p:scale>
        <p:origin x="-1038" y="-132"/>
      </p:cViewPr>
      <p:guideLst>
        <p:guide orient="horz" pos="3318"/>
        <p:guide orient="horz" pos="288"/>
        <p:guide orient="horz" pos="20160"/>
        <p:guide orient="horz"/>
        <p:guide pos="581"/>
        <p:guide pos="2706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11" Type="http://schemas.openxmlformats.org/officeDocument/2006/relationships/tableStyles" Target="tableStyles.xml"/><Relationship Id="rId5" Type="http://schemas.openxmlformats.org/officeDocument/2006/relationships/notesMaster" Target="notesMasters/notesMaster1.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5" rIns="96647" bIns="48325" rtlCol="0"/>
          <a:lstStyle>
            <a:lvl1pPr algn="l">
              <a:defRPr sz="1200"/>
            </a:lvl1pPr>
          </a:lstStyle>
          <a:p>
            <a:endParaRPr lang="en-US" dirty="0"/>
          </a:p>
        </p:txBody>
      </p:sp>
      <p:sp>
        <p:nvSpPr>
          <p:cNvPr id="3" name="Date Placeholder 2"/>
          <p:cNvSpPr>
            <a:spLocks noGrp="1"/>
          </p:cNvSpPr>
          <p:nvPr>
            <p:ph type="dt" sz="quarter" idx="1"/>
          </p:nvPr>
        </p:nvSpPr>
        <p:spPr>
          <a:xfrm>
            <a:off x="4143587" y="0"/>
            <a:ext cx="3169920" cy="480060"/>
          </a:xfrm>
          <a:prstGeom prst="rect">
            <a:avLst/>
          </a:prstGeom>
        </p:spPr>
        <p:txBody>
          <a:bodyPr vert="horz" lIns="96647" tIns="48325" rIns="96647" bIns="48325" rtlCol="0"/>
          <a:lstStyle>
            <a:lvl1pPr algn="r">
              <a:defRPr sz="1200"/>
            </a:lvl1pPr>
          </a:lstStyle>
          <a:p>
            <a:fld id="{0158C5BC-9A70-462C-B28D-9600239EAC64}" type="datetimeFigureOut">
              <a:rPr lang="en-US" smtClean="0"/>
              <a:pPr/>
              <a:t>10/25/2013</a:t>
            </a:fld>
            <a:endParaRPr lang="en-US" dirty="0"/>
          </a:p>
        </p:txBody>
      </p:sp>
      <p:sp>
        <p:nvSpPr>
          <p:cNvPr id="4" name="Footer Placeholder 3"/>
          <p:cNvSpPr>
            <a:spLocks noGrp="1"/>
          </p:cNvSpPr>
          <p:nvPr>
            <p:ph type="ftr" sz="quarter" idx="2"/>
          </p:nvPr>
        </p:nvSpPr>
        <p:spPr>
          <a:xfrm>
            <a:off x="0" y="9119474"/>
            <a:ext cx="3169920" cy="480060"/>
          </a:xfrm>
          <a:prstGeom prst="rect">
            <a:avLst/>
          </a:prstGeom>
        </p:spPr>
        <p:txBody>
          <a:bodyPr vert="horz" lIns="96647" tIns="48325" rIns="96647" bIns="48325" rtlCol="0" anchor="b"/>
          <a:lstStyle>
            <a:lvl1pPr algn="l">
              <a:defRPr sz="1200"/>
            </a:lvl1pPr>
          </a:lstStyle>
          <a:p>
            <a:endParaRPr lang="en-US" dirty="0"/>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6647" tIns="48325" rIns="96647" bIns="48325"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47" tIns="48325" rIns="96647" bIns="48325" rtlCol="0"/>
          <a:lstStyle>
            <a:lvl1pPr algn="l">
              <a:defRPr sz="1200"/>
            </a:lvl1pPr>
          </a:lstStyle>
          <a:p>
            <a:endParaRPr lang="en-US" dirty="0"/>
          </a:p>
        </p:txBody>
      </p:sp>
      <p:sp>
        <p:nvSpPr>
          <p:cNvPr id="3" name="Date Placeholder 2"/>
          <p:cNvSpPr>
            <a:spLocks noGrp="1"/>
          </p:cNvSpPr>
          <p:nvPr>
            <p:ph type="dt" idx="1"/>
          </p:nvPr>
        </p:nvSpPr>
        <p:spPr>
          <a:xfrm>
            <a:off x="4143587" y="0"/>
            <a:ext cx="3169920" cy="480060"/>
          </a:xfrm>
          <a:prstGeom prst="rect">
            <a:avLst/>
          </a:prstGeom>
        </p:spPr>
        <p:txBody>
          <a:bodyPr vert="horz" lIns="96647" tIns="48325" rIns="96647" bIns="48325" rtlCol="0"/>
          <a:lstStyle>
            <a:lvl1pPr algn="r">
              <a:defRPr sz="1200"/>
            </a:lvl1pPr>
          </a:lstStyle>
          <a:p>
            <a:fld id="{E6CC2317-6751-4CD4-9995-8782DD78E936}" type="datetimeFigureOut">
              <a:rPr lang="en-US" smtClean="0"/>
              <a:pPr/>
              <a:t>10/25/2013</a:t>
            </a:fld>
            <a:endParaRPr lang="en-US" dirty="0"/>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47" tIns="48325" rIns="96647" bIns="48325" rtlCol="0" anchor="ctr"/>
          <a:lstStyle/>
          <a:p>
            <a:endParaRPr lang="en-US" dirty="0"/>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47" tIns="48325" rIns="96647" bIns="4832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47" tIns="48325" rIns="96647" bIns="483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47" tIns="48325" rIns="96647" bIns="48325"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241030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41"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INTRODUCTION or ABSTRACT</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11587165"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1587166"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22258339"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22250400"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32914027"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32914027"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32914027"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32914027"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32914027"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32914027"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0" name="Text Placeholder 3"/>
          <p:cNvSpPr>
            <a:spLocks noGrp="1"/>
          </p:cNvSpPr>
          <p:nvPr>
            <p:ph type="body" sz="quarter" idx="96" hasCustomPrompt="1"/>
          </p:nvPr>
        </p:nvSpPr>
        <p:spPr>
          <a:xfrm>
            <a:off x="904188"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6295353"/>
            <a:ext cx="13591277"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922338" y="5431995"/>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22338" y="18240478"/>
            <a:ext cx="1359286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942080" y="17409229"/>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5154276" y="2159508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5154276" y="20739663"/>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5162215" y="6295353"/>
            <a:ext cx="13571534"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5154277" y="5431995"/>
            <a:ext cx="1357947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9395741" y="5431995"/>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9395741" y="6295353"/>
            <a:ext cx="13576029"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9395741" y="17377122"/>
            <a:ext cx="13576029"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9390710" y="18157350"/>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9395741" y="25845657"/>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9395742" y="26625887"/>
            <a:ext cx="13581061" cy="861752"/>
          </a:xfrm>
          <a:prstGeom prst="rect">
            <a:avLst/>
          </a:prstGeom>
        </p:spPr>
        <p:txBody>
          <a:bodyPr wrap="square" lIns="228589" tIns="228589" rIns="228589" bIns="228589">
            <a:spAutoFit/>
          </a:bodyPr>
          <a:lstStyle>
            <a:lvl1pPr marL="0" indent="0">
              <a:buNone/>
              <a:defRPr sz="26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8" y="6212225"/>
            <a:ext cx="10056813"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922341" y="5348867"/>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INTRODUCTION or ABSTRACT</a:t>
            </a:r>
            <a:endParaRPr lang="en-US" dirty="0"/>
          </a:p>
        </p:txBody>
      </p:sp>
      <p:sp>
        <p:nvSpPr>
          <p:cNvPr id="19" name="Text Placeholder 3"/>
          <p:cNvSpPr>
            <a:spLocks noGrp="1"/>
          </p:cNvSpPr>
          <p:nvPr>
            <p:ph type="body" sz="quarter" idx="19" hasCustomPrompt="1"/>
          </p:nvPr>
        </p:nvSpPr>
        <p:spPr>
          <a:xfrm>
            <a:off x="902598" y="15043762"/>
            <a:ext cx="1005840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922339"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1587163" y="6204287"/>
            <a:ext cx="2072004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11587164" y="5348867"/>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11587164" y="21896538"/>
            <a:ext cx="20720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11587162" y="21074746"/>
            <a:ext cx="20720050"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32905536" y="5348867"/>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32905536" y="6212225"/>
            <a:ext cx="10047018"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32905536"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32905536" y="15011402"/>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32905536" y="25669876"/>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32905536" y="26436774"/>
            <a:ext cx="10052050" cy="846363"/>
          </a:xfrm>
          <a:prstGeom prst="rect">
            <a:avLst/>
          </a:prstGeom>
        </p:spPr>
        <p:txBody>
          <a:bodyPr wrap="square" lIns="228589" tIns="228589" rIns="228589" bIns="228589">
            <a:spAutoFit/>
          </a:bodyPr>
          <a:lstStyle>
            <a:lvl1pPr marL="0" indent="0">
              <a:buNone/>
              <a:defRPr sz="2500">
                <a:latin typeface="Trebuchet MS" pitchFamily="34"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wmf"/><Relationship Id="rId18" Type="http://schemas.openxmlformats.org/officeDocument/2006/relationships/image" Target="../media/image10.jpeg"/><Relationship Id="rId3" Type="http://schemas.openxmlformats.org/officeDocument/2006/relationships/vmlDrawing" Target="../drawings/vmlDrawing1.vml"/><Relationship Id="rId7" Type="http://schemas.openxmlformats.org/officeDocument/2006/relationships/image" Target="../media/image8.png"/><Relationship Id="rId12" Type="http://schemas.openxmlformats.org/officeDocument/2006/relationships/oleObject" Target="../embeddings/oleObject3.bin"/><Relationship Id="rId17" Type="http://schemas.openxmlformats.org/officeDocument/2006/relationships/hyperlink" Target="http://www.facebook.com/pages/PosterPresentationscom/217914411419?v=app_4949752878&amp;ref=ts" TargetMode="External"/><Relationship Id="rId2" Type="http://schemas.openxmlformats.org/officeDocument/2006/relationships/theme" Target="../theme/theme1.xml"/><Relationship Id="rId16" Type="http://schemas.openxmlformats.org/officeDocument/2006/relationships/image" Target="../media/image4.wmf"/><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2.wmf"/><Relationship Id="rId5" Type="http://schemas.openxmlformats.org/officeDocument/2006/relationships/image" Target="../media/image6.png"/><Relationship Id="rId15" Type="http://schemas.openxmlformats.org/officeDocument/2006/relationships/oleObject" Target="../embeddings/oleObject4.bin"/><Relationship Id="rId10" Type="http://schemas.openxmlformats.org/officeDocument/2006/relationships/oleObject" Target="../embeddings/oleObject2.bin"/><Relationship Id="rId4" Type="http://schemas.openxmlformats.org/officeDocument/2006/relationships/image" Target="../media/image5.png"/><Relationship Id="rId9" Type="http://schemas.openxmlformats.org/officeDocument/2006/relationships/image" Target="../media/image1.wmf"/><Relationship Id="rId1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2.vml"/><Relationship Id="rId7" Type="http://schemas.openxmlformats.org/officeDocument/2006/relationships/oleObject" Target="../embeddings/oleObject6.bin"/><Relationship Id="rId12" Type="http://schemas.openxmlformats.org/officeDocument/2006/relationships/image" Target="../media/image6.png"/><Relationship Id="rId17" Type="http://schemas.openxmlformats.org/officeDocument/2006/relationships/oleObject" Target="../embeddings/oleObject8.bin"/><Relationship Id="rId2" Type="http://schemas.openxmlformats.org/officeDocument/2006/relationships/theme" Target="../theme/theme2.xml"/><Relationship Id="rId16" Type="http://schemas.openxmlformats.org/officeDocument/2006/relationships/image" Target="../media/image1.wm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7.bin"/><Relationship Id="rId10" Type="http://schemas.openxmlformats.org/officeDocument/2006/relationships/image" Target="../media/image10.jpeg"/><Relationship Id="rId4" Type="http://schemas.openxmlformats.org/officeDocument/2006/relationships/oleObject" Target="../embeddings/oleObject5.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7.png"/><Relationship Id="rId18" Type="http://schemas.openxmlformats.org/officeDocument/2006/relationships/image" Target="../media/image2.wmf"/><Relationship Id="rId3" Type="http://schemas.openxmlformats.org/officeDocument/2006/relationships/vmlDrawing" Target="../drawings/vmlDrawing3.vml"/><Relationship Id="rId7" Type="http://schemas.openxmlformats.org/officeDocument/2006/relationships/oleObject" Target="../embeddings/oleObject10.bin"/><Relationship Id="rId12" Type="http://schemas.openxmlformats.org/officeDocument/2006/relationships/image" Target="../media/image6.png"/><Relationship Id="rId17" Type="http://schemas.openxmlformats.org/officeDocument/2006/relationships/oleObject" Target="../embeddings/oleObject12.bin"/><Relationship Id="rId2" Type="http://schemas.openxmlformats.org/officeDocument/2006/relationships/theme" Target="../theme/theme3.xml"/><Relationship Id="rId16" Type="http://schemas.openxmlformats.org/officeDocument/2006/relationships/image" Target="../media/image1.wmf"/><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5.png"/><Relationship Id="rId5" Type="http://schemas.openxmlformats.org/officeDocument/2006/relationships/image" Target="../media/image3.wmf"/><Relationship Id="rId15" Type="http://schemas.openxmlformats.org/officeDocument/2006/relationships/oleObject" Target="../embeddings/oleObject11.bin"/><Relationship Id="rId10" Type="http://schemas.openxmlformats.org/officeDocument/2006/relationships/image" Target="../media/image10.jpeg"/><Relationship Id="rId4" Type="http://schemas.openxmlformats.org/officeDocument/2006/relationships/oleObject" Target="../embeddings/oleObject9.bin"/><Relationship Id="rId9" Type="http://schemas.openxmlformats.org/officeDocument/2006/relationships/hyperlink" Target="http://www.facebook.com/pages/PosterPresentationscom/217914411419?v=app_4949752878&amp;ref=ts" TargetMode="External"/><Relationship Id="rId14"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0600"/>
            <a:ext cx="438912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567305" y="32315729"/>
            <a:ext cx="2514600" cy="336819"/>
          </a:xfrm>
          <a:prstGeom prst="rect">
            <a:avLst/>
          </a:prstGeom>
          <a:noFill/>
          <a:ln w="9525">
            <a:solidFill>
              <a:schemeClr val="accent5">
                <a:lumMod val="50000"/>
              </a:schemeClr>
            </a:solid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 name="Rounded Rectangle 1"/>
          <p:cNvSpPr/>
          <p:nvPr userDrawn="1"/>
        </p:nvSpPr>
        <p:spPr>
          <a:xfrm>
            <a:off x="922338"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userDrawn="1"/>
        </p:nvSpPr>
        <p:spPr>
          <a:xfrm>
            <a:off x="11587692"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p:cNvSpPr/>
          <p:nvPr userDrawn="1"/>
        </p:nvSpPr>
        <p:spPr>
          <a:xfrm>
            <a:off x="22253046"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ed Rectangle 25"/>
          <p:cNvSpPr/>
          <p:nvPr userDrawn="1"/>
        </p:nvSpPr>
        <p:spPr>
          <a:xfrm>
            <a:off x="32918400" y="5475145"/>
            <a:ext cx="100584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p:cNvGrpSpPr/>
          <p:nvPr userDrawn="1"/>
        </p:nvGrpSpPr>
        <p:grpSpPr>
          <a:xfrm>
            <a:off x="-11225189" y="-1"/>
            <a:ext cx="11018865" cy="32918401"/>
            <a:chOff x="-11225189" y="-1"/>
            <a:chExt cx="11018865" cy="32918401"/>
          </a:xfrm>
        </p:grpSpPr>
        <p:sp>
          <p:nvSpPr>
            <p:cNvPr id="31" name="Rectangle 30"/>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32" name="Straight Connector 31"/>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userDrawn="1"/>
          </p:nvPicPr>
          <p:blipFill>
            <a:blip r:embed="rId4"/>
            <a:stretch>
              <a:fillRect/>
            </a:stretch>
          </p:blipFill>
          <p:spPr>
            <a:xfrm>
              <a:off x="-10740740" y="10261718"/>
              <a:ext cx="1597666" cy="1201935"/>
            </a:xfrm>
            <a:prstGeom prst="rect">
              <a:avLst/>
            </a:prstGeom>
          </p:spPr>
        </p:pic>
        <p:pic>
          <p:nvPicPr>
            <p:cNvPr id="37" name="Picture 36"/>
            <p:cNvPicPr>
              <a:picLocks noChangeAspect="1"/>
            </p:cNvPicPr>
            <p:nvPr userDrawn="1"/>
          </p:nvPicPr>
          <p:blipFill>
            <a:blip r:embed="rId5"/>
            <a:stretch>
              <a:fillRect/>
            </a:stretch>
          </p:blipFill>
          <p:spPr>
            <a:xfrm>
              <a:off x="-10732765" y="15696927"/>
              <a:ext cx="9986808" cy="1053596"/>
            </a:xfrm>
            <a:prstGeom prst="rect">
              <a:avLst/>
            </a:prstGeom>
          </p:spPr>
        </p:pic>
        <p:grpSp>
          <p:nvGrpSpPr>
            <p:cNvPr id="38" name="Group 37"/>
            <p:cNvGrpSpPr/>
            <p:nvPr userDrawn="1"/>
          </p:nvGrpSpPr>
          <p:grpSpPr>
            <a:xfrm>
              <a:off x="-9744993" y="23540957"/>
              <a:ext cx="7531182" cy="2120439"/>
              <a:chOff x="-4470427" y="11016658"/>
              <a:chExt cx="3470785" cy="974220"/>
            </a:xfrm>
          </p:grpSpPr>
          <p:grpSp>
            <p:nvGrpSpPr>
              <p:cNvPr id="46" name="Group 45"/>
              <p:cNvGrpSpPr/>
              <p:nvPr userDrawn="1"/>
            </p:nvGrpSpPr>
            <p:grpSpPr>
              <a:xfrm>
                <a:off x="-2783495" y="11060886"/>
                <a:ext cx="624431" cy="893535"/>
                <a:chOff x="-3958697" y="11117435"/>
                <a:chExt cx="779338" cy="1280430"/>
              </a:xfrm>
            </p:grpSpPr>
            <p:pic>
              <p:nvPicPr>
                <p:cNvPr id="52" name="Picture 51"/>
                <p:cNvPicPr>
                  <a:picLocks noChangeAspect="1"/>
                </p:cNvPicPr>
                <p:nvPr userDrawn="1"/>
              </p:nvPicPr>
              <p:blipFill>
                <a:blip r:embed="rId6"/>
                <a:stretch>
                  <a:fillRect/>
                </a:stretch>
              </p:blipFill>
              <p:spPr>
                <a:xfrm>
                  <a:off x="-3948160" y="11117435"/>
                  <a:ext cx="768801" cy="1090857"/>
                </a:xfrm>
                <a:prstGeom prst="rect">
                  <a:avLst/>
                </a:prstGeom>
              </p:spPr>
            </p:pic>
            <p:sp>
              <p:nvSpPr>
                <p:cNvPr id="53" name="TextBox 52"/>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47" name="Group 46"/>
              <p:cNvGrpSpPr/>
              <p:nvPr userDrawn="1"/>
            </p:nvGrpSpPr>
            <p:grpSpPr>
              <a:xfrm>
                <a:off x="-2033159" y="11060889"/>
                <a:ext cx="1033517" cy="893529"/>
                <a:chOff x="-2921738" y="11200127"/>
                <a:chExt cx="1420279" cy="1227904"/>
              </a:xfrm>
            </p:grpSpPr>
            <p:pic>
              <p:nvPicPr>
                <p:cNvPr id="50" name="Picture 49"/>
                <p:cNvPicPr>
                  <a:picLocks noChangeAspect="1"/>
                </p:cNvPicPr>
                <p:nvPr userDrawn="1"/>
              </p:nvPicPr>
              <p:blipFill>
                <a:blip r:embed="rId6"/>
                <a:stretch>
                  <a:fillRect/>
                </a:stretch>
              </p:blipFill>
              <p:spPr>
                <a:xfrm>
                  <a:off x="-2921738" y="11200127"/>
                  <a:ext cx="1420279" cy="1029694"/>
                </a:xfrm>
                <a:prstGeom prst="rect">
                  <a:avLst/>
                </a:prstGeom>
              </p:spPr>
            </p:pic>
            <p:sp>
              <p:nvSpPr>
                <p:cNvPr id="51" name="TextBox 50"/>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48" name="Picture 47"/>
              <p:cNvPicPr>
                <a:picLocks noChangeAspect="1"/>
              </p:cNvPicPr>
              <p:nvPr userDrawn="1"/>
            </p:nvPicPr>
            <p:blipFill>
              <a:blip r:embed="rId7"/>
              <a:stretch>
                <a:fillRect/>
              </a:stretch>
            </p:blipFill>
            <p:spPr>
              <a:xfrm>
                <a:off x="-4470427" y="11016658"/>
                <a:ext cx="1098742" cy="847761"/>
              </a:xfrm>
              <a:prstGeom prst="rect">
                <a:avLst/>
              </a:prstGeom>
            </p:spPr>
          </p:pic>
          <p:sp>
            <p:nvSpPr>
              <p:cNvPr id="49" name="TextBox 48"/>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39" name="Group 38"/>
            <p:cNvGrpSpPr/>
            <p:nvPr userDrawn="1"/>
          </p:nvGrpSpPr>
          <p:grpSpPr>
            <a:xfrm>
              <a:off x="-10398793" y="27751410"/>
              <a:ext cx="9323012" cy="2453251"/>
              <a:chOff x="-4754996" y="12734136"/>
              <a:chExt cx="4296559" cy="1127128"/>
            </a:xfrm>
          </p:grpSpPr>
          <p:graphicFrame>
            <p:nvGraphicFramePr>
              <p:cNvPr id="41" name="Object 40"/>
              <p:cNvGraphicFramePr>
                <a:graphicFrameLocks noChangeAspect="1"/>
              </p:cNvGraphicFramePr>
              <p:nvPr userDrawn="1">
                <p:extLst>
                  <p:ext uri="{D42A27DB-BD31-4B8C-83A1-F6EECF244321}">
                    <p14:modId xmlns:p14="http://schemas.microsoft.com/office/powerpoint/2010/main" val="2923600614"/>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1314" name="Image" r:id="rId8" imgW="1828440" imgH="1117440" progId="Photoshop.Image.13">
                      <p:embed/>
                    </p:oleObj>
                  </mc:Choice>
                  <mc:Fallback>
                    <p:oleObj name="Image" r:id="rId8" imgW="1828440" imgH="1117440" progId="Photoshop.Image.13">
                      <p:embed/>
                      <p:pic>
                        <p:nvPicPr>
                          <p:cNvPr id="0" name=""/>
                          <p:cNvPicPr/>
                          <p:nvPr/>
                        </p:nvPicPr>
                        <p:blipFill>
                          <a:blip r:embed="rId9"/>
                          <a:stretch>
                            <a:fillRect/>
                          </a:stretch>
                        </p:blipFill>
                        <p:spPr>
                          <a:xfrm>
                            <a:off x="-4533347" y="12734142"/>
                            <a:ext cx="1828800" cy="1117600"/>
                          </a:xfrm>
                          <a:prstGeom prst="rect">
                            <a:avLst/>
                          </a:prstGeom>
                        </p:spPr>
                      </p:pic>
                    </p:oleObj>
                  </mc:Fallback>
                </mc:AlternateContent>
              </a:graphicData>
            </a:graphic>
          </p:graphicFrame>
          <p:graphicFrame>
            <p:nvGraphicFramePr>
              <p:cNvPr id="43" name="Object 42"/>
              <p:cNvGraphicFramePr>
                <a:graphicFrameLocks noChangeAspect="1"/>
              </p:cNvGraphicFramePr>
              <p:nvPr userDrawn="1">
                <p:extLst>
                  <p:ext uri="{D42A27DB-BD31-4B8C-83A1-F6EECF244321}">
                    <p14:modId xmlns:p14="http://schemas.microsoft.com/office/powerpoint/2010/main" val="3743875991"/>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1315" name="Image" r:id="rId10" imgW="1828440" imgH="1117440" progId="Photoshop.Image.13">
                      <p:embed/>
                    </p:oleObj>
                  </mc:Choice>
                  <mc:Fallback>
                    <p:oleObj name="Image" r:id="rId10" imgW="1828440" imgH="1117440" progId="Photoshop.Image.13">
                      <p:embed/>
                      <p:pic>
                        <p:nvPicPr>
                          <p:cNvPr id="0" name=""/>
                          <p:cNvPicPr/>
                          <p:nvPr/>
                        </p:nvPicPr>
                        <p:blipFill>
                          <a:blip r:embed="rId11"/>
                          <a:stretch>
                            <a:fillRect/>
                          </a:stretch>
                        </p:blipFill>
                        <p:spPr>
                          <a:xfrm>
                            <a:off x="-2456641" y="12737835"/>
                            <a:ext cx="1828800" cy="1117600"/>
                          </a:xfrm>
                          <a:prstGeom prst="rect">
                            <a:avLst/>
                          </a:prstGeom>
                        </p:spPr>
                      </p:pic>
                    </p:oleObj>
                  </mc:Fallback>
                </mc:AlternateContent>
              </a:graphicData>
            </a:graphic>
          </p:graphicFrame>
          <p:sp>
            <p:nvSpPr>
              <p:cNvPr id="44" name="TextBox 43"/>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45" name="TextBox 44"/>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grpSp>
        <p:nvGrpSpPr>
          <p:cNvPr id="54" name="Group 53"/>
          <p:cNvGrpSpPr/>
          <p:nvPr userDrawn="1"/>
        </p:nvGrpSpPr>
        <p:grpSpPr>
          <a:xfrm>
            <a:off x="44157839" y="-55065"/>
            <a:ext cx="11062139" cy="32973465"/>
            <a:chOff x="44157839" y="-55065"/>
            <a:chExt cx="11062139" cy="32973465"/>
          </a:xfrm>
        </p:grpSpPr>
        <p:sp>
          <p:nvSpPr>
            <p:cNvPr id="55" name="Rectangle 5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56" name="Object 5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1316" name="Image" r:id="rId12" imgW="4571280" imgH="1688760" progId="Photoshop.Image.13">
                    <p:embed/>
                  </p:oleObj>
                </mc:Choice>
                <mc:Fallback>
                  <p:oleObj name="Image" r:id="rId12" imgW="4571280" imgH="1688760" progId="Photoshop.Image.13">
                    <p:embed/>
                    <p:pic>
                      <p:nvPicPr>
                        <p:cNvPr id="0" name=""/>
                        <p:cNvPicPr/>
                        <p:nvPr/>
                      </p:nvPicPr>
                      <p:blipFill>
                        <a:blip r:embed="rId13"/>
                        <a:stretch>
                          <a:fillRect/>
                        </a:stretch>
                      </p:blipFill>
                      <p:spPr>
                        <a:xfrm>
                          <a:off x="46915679" y="3349444"/>
                          <a:ext cx="5586150" cy="2063772"/>
                        </a:xfrm>
                        <a:prstGeom prst="rect">
                          <a:avLst/>
                        </a:prstGeom>
                      </p:spPr>
                    </p:pic>
                  </p:oleObj>
                </mc:Fallback>
              </mc:AlternateContent>
            </a:graphicData>
          </a:graphic>
        </p:graphicFrame>
        <p:pic>
          <p:nvPicPr>
            <p:cNvPr id="57" name="Picture 56"/>
            <p:cNvPicPr>
              <a:picLocks noChangeAspect="1"/>
            </p:cNvPicPr>
            <p:nvPr userDrawn="1"/>
          </p:nvPicPr>
          <p:blipFill>
            <a:blip r:embed="rId14"/>
            <a:stretch>
              <a:fillRect/>
            </a:stretch>
          </p:blipFill>
          <p:spPr>
            <a:xfrm>
              <a:off x="44621819" y="7740040"/>
              <a:ext cx="2969584" cy="1370577"/>
            </a:xfrm>
            <a:prstGeom prst="rect">
              <a:avLst/>
            </a:prstGeom>
            <a:ln>
              <a:noFill/>
            </a:ln>
          </p:spPr>
        </p:pic>
        <p:graphicFrame>
          <p:nvGraphicFramePr>
            <p:cNvPr id="58" name="Object 5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1317" name="Image" r:id="rId15" imgW="1574280" imgH="1053720" progId="Photoshop.Image.13">
                    <p:embed/>
                  </p:oleObj>
                </mc:Choice>
                <mc:Fallback>
                  <p:oleObj name="Image" r:id="rId15" imgW="1574280" imgH="1053720" progId="Photoshop.Image.13">
                    <p:embed/>
                    <p:pic>
                      <p:nvPicPr>
                        <p:cNvPr id="0" name=""/>
                        <p:cNvPicPr/>
                        <p:nvPr/>
                      </p:nvPicPr>
                      <p:blipFill>
                        <a:blip r:embed="rId16"/>
                        <a:stretch>
                          <a:fillRect/>
                        </a:stretch>
                      </p:blipFill>
                      <p:spPr>
                        <a:xfrm>
                          <a:off x="44629619" y="12347263"/>
                          <a:ext cx="1482266" cy="992162"/>
                        </a:xfrm>
                        <a:prstGeom prst="rect">
                          <a:avLst/>
                        </a:prstGeom>
                      </p:spPr>
                    </p:pic>
                  </p:oleObj>
                </mc:Fallback>
              </mc:AlternateContent>
            </a:graphicData>
          </a:graphic>
        </p:graphicFrame>
        <p:grpSp>
          <p:nvGrpSpPr>
            <p:cNvPr id="59" name="Group 58"/>
            <p:cNvGrpSpPr/>
            <p:nvPr userDrawn="1"/>
          </p:nvGrpSpPr>
          <p:grpSpPr>
            <a:xfrm>
              <a:off x="44487207" y="29414560"/>
              <a:ext cx="10354213" cy="1265612"/>
              <a:chOff x="44200453" y="28362386"/>
              <a:chExt cx="9771399" cy="1090622"/>
            </a:xfrm>
          </p:grpSpPr>
          <p:sp>
            <p:nvSpPr>
              <p:cNvPr id="61" name="Rounded Rectangle 6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2" name="Picture 7" descr="http://t2.gstatic.com/images?q=tbn:ANd9GcR4APHC6TT9w54M2zn_pvCiBxUNcspYPoVxirLRphBoJabfSvu7zw">
                <a:hlinkClick r:id="rId17"/>
              </p:cNvPr>
              <p:cNvPicPr>
                <a:picLocks noChangeAspect="1" noChangeArrowheads="1"/>
              </p:cNvPicPr>
              <p:nvPr userDrawn="1"/>
            </p:nvPicPr>
            <p:blipFill>
              <a:blip r:embed="rId18" cstate="print"/>
              <a:srcRect/>
              <a:stretch>
                <a:fillRect/>
              </a:stretch>
            </p:blipFill>
            <p:spPr bwMode="auto">
              <a:xfrm>
                <a:off x="44326393" y="28460718"/>
                <a:ext cx="914401" cy="914399"/>
              </a:xfrm>
              <a:prstGeom prst="rect">
                <a:avLst/>
              </a:prstGeom>
              <a:noFill/>
              <a:ln>
                <a:noFill/>
              </a:ln>
            </p:spPr>
          </p:pic>
          <p:sp>
            <p:nvSpPr>
              <p:cNvPr id="63" name="TextBox 6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Facebook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60" name="TextBox 5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spTree>
  </p:cSld>
  <p:clrMap bg1="lt1" tx1="dk1" bg2="lt2" tx2="dk2" accent1="accent1" accent2="accent2" accent3="accent3" accent4="accent4" accent5="accent5" accent6="accent6" hlink="hlink" folHlink="folHlink"/>
  <p:sldLayoutIdLst>
    <p:sldLayoutId id="2147483652"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cxnSp>
        <p:nvCxnSpPr>
          <p:cNvPr id="38" name="Straight Connector 37"/>
          <p:cNvCxnSpPr/>
          <p:nvPr/>
        </p:nvCxnSpPr>
        <p:spPr>
          <a:xfrm flipV="1">
            <a:off x="-13946601" y="11526118"/>
            <a:ext cx="13577436"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922338"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userDrawn="1"/>
        </p:nvSpPr>
        <p:spPr>
          <a:xfrm>
            <a:off x="15154504"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userDrawn="1"/>
        </p:nvSpPr>
        <p:spPr>
          <a:xfrm>
            <a:off x="29386670" y="5392017"/>
            <a:ext cx="13577436"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 name="Group 43"/>
          <p:cNvGrpSpPr/>
          <p:nvPr userDrawn="1"/>
        </p:nvGrpSpPr>
        <p:grpSpPr>
          <a:xfrm>
            <a:off x="44157839" y="-55065"/>
            <a:ext cx="11062139" cy="32973465"/>
            <a:chOff x="44157839" y="-55065"/>
            <a:chExt cx="11062139" cy="32973465"/>
          </a:xfrm>
        </p:grpSpPr>
        <p:sp>
          <p:nvSpPr>
            <p:cNvPr id="45" name="Rectangle 44"/>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6" name="Object 45"/>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2338"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7" name="Picture 46"/>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8" name="Object 47"/>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2339"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9" name="Group 48"/>
            <p:cNvGrpSpPr/>
            <p:nvPr userDrawn="1"/>
          </p:nvGrpSpPr>
          <p:grpSpPr>
            <a:xfrm>
              <a:off x="44487207" y="29414560"/>
              <a:ext cx="10354213" cy="1265612"/>
              <a:chOff x="44200453" y="28362386"/>
              <a:chExt cx="9771399" cy="1090622"/>
            </a:xfrm>
          </p:grpSpPr>
          <p:sp>
            <p:nvSpPr>
              <p:cNvPr id="51" name="Rounded Rectangle 50"/>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3" name="TextBox 52"/>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Facebook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50" name="TextBox 49"/>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4" name="Group 53"/>
          <p:cNvGrpSpPr/>
          <p:nvPr userDrawn="1"/>
        </p:nvGrpSpPr>
        <p:grpSpPr>
          <a:xfrm>
            <a:off x="-11225189" y="-1"/>
            <a:ext cx="11018865" cy="32918401"/>
            <a:chOff x="-11225189" y="-1"/>
            <a:chExt cx="11018865" cy="32918401"/>
          </a:xfrm>
        </p:grpSpPr>
        <p:sp>
          <p:nvSpPr>
            <p:cNvPr id="55" name="Rectangle 54"/>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6" name="Straight Connector 55"/>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userDrawn="1"/>
          </p:nvPicPr>
          <p:blipFill>
            <a:blip r:embed="rId11"/>
            <a:stretch>
              <a:fillRect/>
            </a:stretch>
          </p:blipFill>
          <p:spPr>
            <a:xfrm>
              <a:off x="-10740740" y="10261718"/>
              <a:ext cx="1597666" cy="1201935"/>
            </a:xfrm>
            <a:prstGeom prst="rect">
              <a:avLst/>
            </a:prstGeom>
          </p:spPr>
        </p:pic>
        <p:pic>
          <p:nvPicPr>
            <p:cNvPr id="58" name="Picture 57"/>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9" name="Group 58"/>
            <p:cNvGrpSpPr/>
            <p:nvPr userDrawn="1"/>
          </p:nvGrpSpPr>
          <p:grpSpPr>
            <a:xfrm>
              <a:off x="-9744993" y="23540957"/>
              <a:ext cx="7531182" cy="2120439"/>
              <a:chOff x="-4470427" y="11016658"/>
              <a:chExt cx="3470785" cy="974220"/>
            </a:xfrm>
          </p:grpSpPr>
          <p:grpSp>
            <p:nvGrpSpPr>
              <p:cNvPr id="65" name="Group 64"/>
              <p:cNvGrpSpPr/>
              <p:nvPr userDrawn="1"/>
            </p:nvGrpSpPr>
            <p:grpSpPr>
              <a:xfrm>
                <a:off x="-2783495" y="11060886"/>
                <a:ext cx="624431" cy="893535"/>
                <a:chOff x="-3958697" y="11117435"/>
                <a:chExt cx="779338" cy="1280430"/>
              </a:xfrm>
            </p:grpSpPr>
            <p:pic>
              <p:nvPicPr>
                <p:cNvPr id="71" name="Picture 70"/>
                <p:cNvPicPr>
                  <a:picLocks noChangeAspect="1"/>
                </p:cNvPicPr>
                <p:nvPr userDrawn="1"/>
              </p:nvPicPr>
              <p:blipFill>
                <a:blip r:embed="rId13"/>
                <a:stretch>
                  <a:fillRect/>
                </a:stretch>
              </p:blipFill>
              <p:spPr>
                <a:xfrm>
                  <a:off x="-3948160" y="11117435"/>
                  <a:ext cx="768801" cy="1090857"/>
                </a:xfrm>
                <a:prstGeom prst="rect">
                  <a:avLst/>
                </a:prstGeom>
              </p:spPr>
            </p:pic>
            <p:sp>
              <p:nvSpPr>
                <p:cNvPr id="72" name="TextBox 71"/>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6" name="Group 65"/>
              <p:cNvGrpSpPr/>
              <p:nvPr userDrawn="1"/>
            </p:nvGrpSpPr>
            <p:grpSpPr>
              <a:xfrm>
                <a:off x="-2033159" y="11060889"/>
                <a:ext cx="1033517" cy="893529"/>
                <a:chOff x="-2921738" y="11200127"/>
                <a:chExt cx="1420279" cy="1227904"/>
              </a:xfrm>
            </p:grpSpPr>
            <p:pic>
              <p:nvPicPr>
                <p:cNvPr id="69" name="Picture 68"/>
                <p:cNvPicPr>
                  <a:picLocks noChangeAspect="1"/>
                </p:cNvPicPr>
                <p:nvPr userDrawn="1"/>
              </p:nvPicPr>
              <p:blipFill>
                <a:blip r:embed="rId13"/>
                <a:stretch>
                  <a:fillRect/>
                </a:stretch>
              </p:blipFill>
              <p:spPr>
                <a:xfrm>
                  <a:off x="-2921738" y="11200127"/>
                  <a:ext cx="1420279" cy="1029694"/>
                </a:xfrm>
                <a:prstGeom prst="rect">
                  <a:avLst/>
                </a:prstGeom>
              </p:spPr>
            </p:pic>
            <p:sp>
              <p:nvSpPr>
                <p:cNvPr id="70" name="TextBox 69"/>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7" name="Picture 66"/>
              <p:cNvPicPr>
                <a:picLocks noChangeAspect="1"/>
              </p:cNvPicPr>
              <p:nvPr userDrawn="1"/>
            </p:nvPicPr>
            <p:blipFill>
              <a:blip r:embed="rId14"/>
              <a:stretch>
                <a:fillRect/>
              </a:stretch>
            </p:blipFill>
            <p:spPr>
              <a:xfrm>
                <a:off x="-4470427" y="11016658"/>
                <a:ext cx="1098742" cy="847761"/>
              </a:xfrm>
              <a:prstGeom prst="rect">
                <a:avLst/>
              </a:prstGeom>
            </p:spPr>
          </p:pic>
          <p:sp>
            <p:nvSpPr>
              <p:cNvPr id="68" name="TextBox 67"/>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60" name="Group 59"/>
            <p:cNvGrpSpPr/>
            <p:nvPr userDrawn="1"/>
          </p:nvGrpSpPr>
          <p:grpSpPr>
            <a:xfrm>
              <a:off x="-10398793" y="27751410"/>
              <a:ext cx="9323012" cy="2453251"/>
              <a:chOff x="-4754996" y="12734136"/>
              <a:chExt cx="4296559" cy="1127128"/>
            </a:xfrm>
          </p:grpSpPr>
          <p:graphicFrame>
            <p:nvGraphicFramePr>
              <p:cNvPr id="61" name="Object 60"/>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2340"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2" name="Object 61"/>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2341"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3" name="TextBox 62"/>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4" name="TextBox 63"/>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43891200" cy="4800600"/>
          </a:xfrm>
          <a:prstGeom prst="rect">
            <a:avLst/>
          </a:prstGeom>
          <a:solidFill>
            <a:schemeClr val="accent5">
              <a:lumMod val="75000"/>
            </a:schemeClr>
          </a:solidFill>
          <a:ln w="9525">
            <a:solidFill>
              <a:schemeClr val="tx1"/>
            </a:solidFill>
            <a:miter lim="800000"/>
            <a:headEnd/>
            <a:tailEnd/>
          </a:ln>
          <a:effectLst/>
        </p:spPr>
        <p:txBody>
          <a:bodyPr wrap="none" lIns="91436" tIns="45717" rIns="91436" bIns="45717" anchor="ctr"/>
          <a:lstStyle/>
          <a:p>
            <a:pPr>
              <a:defRPr/>
            </a:pPr>
            <a:endParaRPr lang="en-US" dirty="0"/>
          </a:p>
        </p:txBody>
      </p:sp>
      <p:sp>
        <p:nvSpPr>
          <p:cNvPr id="9" name="Rectangle 9"/>
          <p:cNvSpPr>
            <a:spLocks noChangeArrowheads="1"/>
          </p:cNvSpPr>
          <p:nvPr/>
        </p:nvSpPr>
        <p:spPr bwMode="auto">
          <a:xfrm>
            <a:off x="0" y="4805363"/>
            <a:ext cx="43891200" cy="152400"/>
          </a:xfrm>
          <a:prstGeom prst="rect">
            <a:avLst/>
          </a:prstGeom>
          <a:solidFill>
            <a:schemeClr val="accent5">
              <a:lumMod val="50000"/>
            </a:schemeClr>
          </a:solidFill>
          <a:ln w="152400">
            <a:noFill/>
            <a:miter lim="800000"/>
            <a:headEnd/>
            <a:tailEnd/>
          </a:ln>
          <a:effectLst/>
        </p:spPr>
        <p:txBody>
          <a:bodyPr wrap="none" lIns="91436" tIns="45717" rIns="91436" bIns="45717" anchor="ctr"/>
          <a:lstStyle/>
          <a:p>
            <a:pPr>
              <a:defRPr/>
            </a:pPr>
            <a:endParaRPr lang="en-US" dirty="0"/>
          </a:p>
        </p:txBody>
      </p:sp>
      <p:sp>
        <p:nvSpPr>
          <p:cNvPr id="10" name="Text Box 14"/>
          <p:cNvSpPr txBox="1">
            <a:spLocks noChangeArrowheads="1"/>
          </p:cNvSpPr>
          <p:nvPr/>
        </p:nvSpPr>
        <p:spPr bwMode="auto">
          <a:xfrm>
            <a:off x="1484177" y="32232601"/>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smtClean="0">
                <a:solidFill>
                  <a:schemeClr val="bg1">
                    <a:lumMod val="75000"/>
                  </a:schemeClr>
                </a:solidFill>
                <a:latin typeface="Arial" charset="0"/>
              </a:rPr>
              <a:t>RESEARCH POSTER PRESENTATION </a:t>
            </a:r>
            <a:r>
              <a:rPr lang="en-US" sz="500" b="1" dirty="0">
                <a:solidFill>
                  <a:schemeClr val="bg1">
                    <a:lumMod val="75000"/>
                  </a:schemeClr>
                </a:solidFill>
                <a:latin typeface="Arial" charset="0"/>
              </a:rPr>
              <a:t>DESIGN © </a:t>
            </a:r>
            <a:r>
              <a:rPr lang="en-US" sz="500" b="1" dirty="0" smtClean="0">
                <a:solidFill>
                  <a:schemeClr val="bg1">
                    <a:lumMod val="75000"/>
                  </a:schemeClr>
                </a:solidFill>
                <a:latin typeface="Arial" charset="0"/>
              </a:rPr>
              <a:t>2012</a:t>
            </a:r>
            <a:endParaRPr lang="en-US" sz="500" b="1" dirty="0">
              <a:solidFill>
                <a:schemeClr val="bg1">
                  <a:lumMod val="75000"/>
                </a:schemeClr>
              </a:solidFill>
              <a:latin typeface="Arial" charset="0"/>
            </a:endParaRP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21" name="Rounded Rectangle 20"/>
          <p:cNvSpPr/>
          <p:nvPr userDrawn="1"/>
        </p:nvSpPr>
        <p:spPr>
          <a:xfrm>
            <a:off x="922338"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p:cNvSpPr/>
          <p:nvPr userDrawn="1"/>
        </p:nvSpPr>
        <p:spPr>
          <a:xfrm>
            <a:off x="32918400" y="5257800"/>
            <a:ext cx="10050462"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ounded Rectangle 22"/>
          <p:cNvSpPr/>
          <p:nvPr userDrawn="1"/>
        </p:nvSpPr>
        <p:spPr>
          <a:xfrm>
            <a:off x="11583194" y="5267325"/>
            <a:ext cx="20724813"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 name="Group 42"/>
          <p:cNvGrpSpPr/>
          <p:nvPr userDrawn="1"/>
        </p:nvGrpSpPr>
        <p:grpSpPr>
          <a:xfrm>
            <a:off x="44157839" y="-55065"/>
            <a:ext cx="11062139" cy="32973465"/>
            <a:chOff x="44157839" y="-55065"/>
            <a:chExt cx="11062139" cy="32973465"/>
          </a:xfrm>
        </p:grpSpPr>
        <p:sp>
          <p:nvSpPr>
            <p:cNvPr id="44" name="Rectangle 43"/>
            <p:cNvSpPr/>
            <p:nvPr userDrawn="1"/>
          </p:nvSpPr>
          <p:spPr>
            <a:xfrm>
              <a:off x="44157839" y="-55065"/>
              <a:ext cx="11062139" cy="329734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algn="ctr"/>
              <a:r>
                <a:rPr lang="en-US" sz="4000" b="1" spc="600" dirty="0" smtClean="0">
                  <a:solidFill>
                    <a:schemeClr val="bg1"/>
                  </a:solidFill>
                  <a:latin typeface="Trebuchet MS" pitchFamily="34" charset="0"/>
                </a:rPr>
                <a:t>QUICK START (cont.)</a:t>
              </a:r>
            </a:p>
            <a:p>
              <a:pPr algn="ctr"/>
              <a:endParaRPr lang="en-US" sz="36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2400" b="0" spc="0" baseline="0" dirty="0" smtClean="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endParaRPr lang="en-US" sz="2400" b="0" baseline="0" dirty="0" smtClean="0">
                <a:solidFill>
                  <a:schemeClr val="bg1">
                    <a:lumMod val="75000"/>
                  </a:schemeClr>
                </a:solidFill>
                <a:latin typeface="Trebuchet MS" pitchFamily="34" charset="0"/>
              </a:endParaRPr>
            </a:p>
            <a:p>
              <a:pPr marL="0" indent="0" algn="l" defTabSz="114300"/>
              <a:r>
                <a:rPr lang="en-US" sz="2400" b="0" baseline="0" dirty="0" smtClean="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Text</a:t>
              </a:r>
            </a:p>
            <a:p>
              <a:pPr marL="3265488" lvl="2" indent="0" algn="l" defTabSz="114300"/>
              <a:r>
                <a:rPr lang="en-US" sz="2400" b="0" baseline="0" dirty="0" smtClean="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2400" b="0" baseline="0" dirty="0" smtClean="0">
                  <a:solidFill>
                    <a:schemeClr val="bg1">
                      <a:lumMod val="75000"/>
                    </a:schemeClr>
                  </a:solidFill>
                  <a:latin typeface="Trebuchet MS" pitchFamily="34" charset="0"/>
                </a:rPr>
                <a:t> </a:t>
              </a:r>
              <a:r>
                <a:rPr kumimoji="0" lang="en-US" sz="3200" b="1" i="0" u="none" strike="noStrike" kern="1200" cap="none" spc="0" normalizeH="0" baseline="0" noProof="0" dirty="0" smtClean="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2400" b="0" baseline="0" dirty="0" smtClean="0">
                <a:solidFill>
                  <a:schemeClr val="bg1">
                    <a:lumMod val="75000"/>
                  </a:schemeClr>
                </a:solidFill>
                <a:latin typeface="Trebuchet MS" pitchFamily="34" charset="0"/>
              </a:endParaRPr>
            </a:p>
            <a:p>
              <a:pPr marL="1518341" lvl="2" indent="0" algn="l" defTabSz="114300"/>
              <a:endParaRPr lang="en-US" sz="2400" b="0" baseline="0" dirty="0" smtClean="0">
                <a:solidFill>
                  <a:schemeClr val="bg1">
                    <a:lumMod val="75000"/>
                  </a:schemeClr>
                </a:solidFill>
                <a:latin typeface="Trebuchet MS" pitchFamily="34" charset="0"/>
              </a:endParaRPr>
            </a:p>
            <a:p>
              <a:pPr algn="ctr"/>
              <a:r>
                <a:rPr lang="en-US" sz="3200" b="1" baseline="0" dirty="0" smtClean="0">
                  <a:solidFill>
                    <a:srgbClr val="FFC000"/>
                  </a:solidFill>
                  <a:latin typeface="Trebuchet MS" pitchFamily="34" charset="0"/>
                </a:rPr>
                <a:t>How to add Tables</a:t>
              </a:r>
            </a:p>
            <a:p>
              <a:pPr marL="1730375" lvl="1" indent="0" algn="l" defTabSz="114300"/>
              <a:r>
                <a:rPr lang="en-US" sz="2400" b="0" baseline="0" dirty="0" smtClean="0">
                  <a:solidFill>
                    <a:schemeClr val="bg1">
                      <a:lumMod val="75000"/>
                    </a:schemeClr>
                  </a:solidFill>
                  <a:latin typeface="Trebuchet MS" pitchFamily="34" charset="0"/>
                </a:rPr>
                <a:t>To add a table from scratch go to the INSERT menu and </a:t>
              </a:r>
              <a:br>
                <a:rPr lang="en-US" sz="2400" b="0" baseline="0" dirty="0" smtClean="0">
                  <a:solidFill>
                    <a:schemeClr val="bg1">
                      <a:lumMod val="75000"/>
                    </a:schemeClr>
                  </a:solidFill>
                  <a:latin typeface="Trebuchet MS" pitchFamily="34" charset="0"/>
                </a:rPr>
              </a:br>
              <a:r>
                <a:rPr lang="en-US" sz="2400" b="0" baseline="0" dirty="0" smtClean="0">
                  <a:solidFill>
                    <a:schemeClr val="bg1">
                      <a:lumMod val="75000"/>
                    </a:schemeClr>
                  </a:solidFill>
                  <a:latin typeface="Trebuchet MS" pitchFamily="34" charset="0"/>
                </a:rPr>
                <a:t>click on TABLE. A drop-down box will help you select rows and columns. </a:t>
              </a:r>
            </a:p>
            <a:p>
              <a:pPr marL="0" lvl="0" indent="0" algn="l" defTabSz="114300"/>
              <a:r>
                <a:rPr lang="en-US" sz="2400" b="0" baseline="0" dirty="0" smtClean="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smtClean="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Save your template as a PowerPoint document. For printing, save as PowerPoint of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0" baseline="0" dirty="0" smtClean="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smtClean="0">
                  <a:ln>
                    <a:noFill/>
                  </a:ln>
                  <a:solidFill>
                    <a:srgbClr val="FFC000"/>
                  </a:solidFill>
                  <a:effectLst/>
                  <a:uLnTx/>
                  <a:uFillTx/>
                  <a:latin typeface="Trebuchet MS" pitchFamily="34" charset="0"/>
                </a:rPr>
                <a:t>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prstClr val="white">
                      <a:lumMod val="75000"/>
                    </a:prstClr>
                  </a:solidFill>
                  <a:effectLst/>
                  <a:uLnTx/>
                  <a:uFillTx/>
                  <a:latin typeface="Trebuchet MS" pitchFamily="34" charset="0"/>
                </a:rPr>
                <a:t>When you are ready to have your poster printed go online to PosterPresentations.com and click on the “Order Your Poster” button. Choose the poster type the best suits your needs and submit your order. If you submit a PowerPoint document you will be receiving a PDF proof for your approval prior to printing. If your order is placed and paid for before noon, Pacific, Monday through Friday, your order will ship out that same day. Next day, Second day, Third day, and Free Ground services are offered. Go to PosterPresentations.com for more information.</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smtClean="0">
                <a:ln>
                  <a:noFill/>
                </a:ln>
                <a:solidFill>
                  <a:prstClr val="white">
                    <a:lumMod val="75000"/>
                  </a:prstClr>
                </a:solidFill>
                <a:effectLst/>
                <a:uLnTx/>
                <a:uFillTx/>
                <a:latin typeface="Trebuchet MS" pitchFamily="34" charset="0"/>
              </a:endParaRPr>
            </a:p>
          </p:txBody>
        </p:sp>
        <p:graphicFrame>
          <p:nvGraphicFramePr>
            <p:cNvPr id="45" name="Object 44"/>
            <p:cNvGraphicFramePr>
              <a:graphicFrameLocks noChangeAspect="1"/>
            </p:cNvGraphicFramePr>
            <p:nvPr userDrawn="1">
              <p:extLst>
                <p:ext uri="{D42A27DB-BD31-4B8C-83A1-F6EECF244321}">
                  <p14:modId xmlns:p14="http://schemas.microsoft.com/office/powerpoint/2010/main" val="262704017"/>
                </p:ext>
              </p:extLst>
            </p:nvPr>
          </p:nvGraphicFramePr>
          <p:xfrm>
            <a:off x="46915679" y="3349444"/>
            <a:ext cx="5586150" cy="2063772"/>
          </p:xfrm>
          <a:graphic>
            <a:graphicData uri="http://schemas.openxmlformats.org/presentationml/2006/ole">
              <mc:AlternateContent xmlns:mc="http://schemas.openxmlformats.org/markup-compatibility/2006">
                <mc:Choice xmlns:v="urn:schemas-microsoft-com:vml" Requires="v">
                  <p:oleObj spid="_x0000_s3362" name="Image" r:id="rId4" imgW="4571280" imgH="1688760" progId="Photoshop.Image.13">
                    <p:embed/>
                  </p:oleObj>
                </mc:Choice>
                <mc:Fallback>
                  <p:oleObj name="Image" r:id="rId4" imgW="4571280" imgH="1688760" progId="Photoshop.Image.13">
                    <p:embed/>
                    <p:pic>
                      <p:nvPicPr>
                        <p:cNvPr id="0" name=""/>
                        <p:cNvPicPr/>
                        <p:nvPr/>
                      </p:nvPicPr>
                      <p:blipFill>
                        <a:blip r:embed="rId5"/>
                        <a:stretch>
                          <a:fillRect/>
                        </a:stretch>
                      </p:blipFill>
                      <p:spPr>
                        <a:xfrm>
                          <a:off x="46915679" y="3349444"/>
                          <a:ext cx="5586150" cy="2063772"/>
                        </a:xfrm>
                        <a:prstGeom prst="rect">
                          <a:avLst/>
                        </a:prstGeom>
                      </p:spPr>
                    </p:pic>
                  </p:oleObj>
                </mc:Fallback>
              </mc:AlternateContent>
            </a:graphicData>
          </a:graphic>
        </p:graphicFrame>
        <p:pic>
          <p:nvPicPr>
            <p:cNvPr id="46" name="Picture 45"/>
            <p:cNvPicPr>
              <a:picLocks noChangeAspect="1"/>
            </p:cNvPicPr>
            <p:nvPr userDrawn="1"/>
          </p:nvPicPr>
          <p:blipFill>
            <a:blip r:embed="rId6"/>
            <a:stretch>
              <a:fillRect/>
            </a:stretch>
          </p:blipFill>
          <p:spPr>
            <a:xfrm>
              <a:off x="44621819" y="7740040"/>
              <a:ext cx="2969584" cy="1370577"/>
            </a:xfrm>
            <a:prstGeom prst="rect">
              <a:avLst/>
            </a:prstGeom>
            <a:ln>
              <a:noFill/>
            </a:ln>
          </p:spPr>
        </p:pic>
        <p:graphicFrame>
          <p:nvGraphicFramePr>
            <p:cNvPr id="47" name="Object 46"/>
            <p:cNvGraphicFramePr>
              <a:graphicFrameLocks noChangeAspect="1"/>
            </p:cNvGraphicFramePr>
            <p:nvPr userDrawn="1">
              <p:extLst>
                <p:ext uri="{D42A27DB-BD31-4B8C-83A1-F6EECF244321}">
                  <p14:modId xmlns:p14="http://schemas.microsoft.com/office/powerpoint/2010/main" val="2040245264"/>
                </p:ext>
              </p:extLst>
            </p:nvPr>
          </p:nvGraphicFramePr>
          <p:xfrm>
            <a:off x="44629619" y="12347263"/>
            <a:ext cx="1482266" cy="992162"/>
          </p:xfrm>
          <a:graphic>
            <a:graphicData uri="http://schemas.openxmlformats.org/presentationml/2006/ole">
              <mc:AlternateContent xmlns:mc="http://schemas.openxmlformats.org/markup-compatibility/2006">
                <mc:Choice xmlns:v="urn:schemas-microsoft-com:vml" Requires="v">
                  <p:oleObj spid="_x0000_s3363" name="Image" r:id="rId7" imgW="1574280" imgH="1053720" progId="Photoshop.Image.13">
                    <p:embed/>
                  </p:oleObj>
                </mc:Choice>
                <mc:Fallback>
                  <p:oleObj name="Image" r:id="rId7" imgW="1574280" imgH="1053720" progId="Photoshop.Image.13">
                    <p:embed/>
                    <p:pic>
                      <p:nvPicPr>
                        <p:cNvPr id="0" name=""/>
                        <p:cNvPicPr/>
                        <p:nvPr/>
                      </p:nvPicPr>
                      <p:blipFill>
                        <a:blip r:embed="rId8"/>
                        <a:stretch>
                          <a:fillRect/>
                        </a:stretch>
                      </p:blipFill>
                      <p:spPr>
                        <a:xfrm>
                          <a:off x="44629619" y="12347263"/>
                          <a:ext cx="1482266" cy="992162"/>
                        </a:xfrm>
                        <a:prstGeom prst="rect">
                          <a:avLst/>
                        </a:prstGeom>
                      </p:spPr>
                    </p:pic>
                  </p:oleObj>
                </mc:Fallback>
              </mc:AlternateContent>
            </a:graphicData>
          </a:graphic>
        </p:graphicFrame>
        <p:grpSp>
          <p:nvGrpSpPr>
            <p:cNvPr id="48" name="Group 47"/>
            <p:cNvGrpSpPr/>
            <p:nvPr userDrawn="1"/>
          </p:nvGrpSpPr>
          <p:grpSpPr>
            <a:xfrm>
              <a:off x="44487207" y="29414560"/>
              <a:ext cx="10354213" cy="1265612"/>
              <a:chOff x="44200453" y="28362386"/>
              <a:chExt cx="9771399" cy="1090622"/>
            </a:xfrm>
          </p:grpSpPr>
          <p:sp>
            <p:nvSpPr>
              <p:cNvPr id="50" name="Rounded Rectangle 49"/>
              <p:cNvSpPr/>
              <p:nvPr userDrawn="1"/>
            </p:nvSpPr>
            <p:spPr>
              <a:xfrm>
                <a:off x="44200453" y="28362386"/>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1" name="Picture 7" descr="http://t2.gstatic.com/images?q=tbn:ANd9GcR4APHC6TT9w54M2zn_pvCiBxUNcspYPoVxirLRphBoJabfSvu7zw">
                <a:hlinkClick r:id="rId9"/>
              </p:cNvPr>
              <p:cNvPicPr>
                <a:picLocks noChangeAspect="1" noChangeArrowheads="1"/>
              </p:cNvPicPr>
              <p:nvPr userDrawn="1"/>
            </p:nvPicPr>
            <p:blipFill>
              <a:blip r:embed="rId10" cstate="print"/>
              <a:srcRect/>
              <a:stretch>
                <a:fillRect/>
              </a:stretch>
            </p:blipFill>
            <p:spPr bwMode="auto">
              <a:xfrm>
                <a:off x="44326393" y="28460718"/>
                <a:ext cx="914401" cy="914399"/>
              </a:xfrm>
              <a:prstGeom prst="rect">
                <a:avLst/>
              </a:prstGeom>
              <a:noFill/>
              <a:ln>
                <a:noFill/>
              </a:ln>
            </p:spPr>
          </p:pic>
          <p:sp>
            <p:nvSpPr>
              <p:cNvPr id="52" name="TextBox 51"/>
              <p:cNvSpPr txBox="1"/>
              <p:nvPr userDrawn="1"/>
            </p:nvSpPr>
            <p:spPr>
              <a:xfrm>
                <a:off x="45300663" y="28552305"/>
                <a:ext cx="8671189" cy="716099"/>
              </a:xfrm>
              <a:prstGeom prst="rect">
                <a:avLst/>
              </a:prstGeom>
              <a:noFill/>
              <a:ln>
                <a:noFill/>
              </a:ln>
            </p:spPr>
            <p:txBody>
              <a:bodyPr wrap="square" rtlCol="0">
                <a:spAutoFit/>
              </a:bodyPr>
              <a:lstStyle/>
              <a:p>
                <a:r>
                  <a:rPr lang="en-US" sz="2400" dirty="0" smtClean="0">
                    <a:solidFill>
                      <a:schemeClr val="tx2"/>
                    </a:solidFill>
                    <a:latin typeface="Trebuchet MS" pitchFamily="34" charset="0"/>
                  </a:rPr>
                  <a:t>Student</a:t>
                </a:r>
                <a:r>
                  <a:rPr lang="en-US" sz="2400" baseline="0" dirty="0" smtClean="0">
                    <a:solidFill>
                      <a:schemeClr val="tx2"/>
                    </a:solidFill>
                    <a:latin typeface="Trebuchet MS" pitchFamily="34" charset="0"/>
                  </a:rPr>
                  <a:t> discounts are available on our Facebook page.</a:t>
                </a:r>
                <a:br>
                  <a:rPr lang="en-US" sz="2400" baseline="0" dirty="0" smtClean="0">
                    <a:solidFill>
                      <a:schemeClr val="tx2"/>
                    </a:solidFill>
                    <a:latin typeface="Trebuchet MS" pitchFamily="34" charset="0"/>
                  </a:rPr>
                </a:br>
                <a:r>
                  <a:rPr lang="en-US" sz="2400" baseline="0" dirty="0" smtClean="0">
                    <a:solidFill>
                      <a:schemeClr val="tx2"/>
                    </a:solidFill>
                    <a:latin typeface="Trebuchet MS" pitchFamily="34" charset="0"/>
                  </a:rPr>
                  <a:t>Go to </a:t>
                </a:r>
                <a:r>
                  <a:rPr lang="en-US" sz="2400" u="sng" baseline="0" dirty="0" smtClean="0">
                    <a:solidFill>
                      <a:schemeClr val="tx2"/>
                    </a:solidFill>
                    <a:latin typeface="Trebuchet MS" pitchFamily="34" charset="0"/>
                  </a:rPr>
                  <a:t>PosterPresentations.com</a:t>
                </a:r>
                <a:r>
                  <a:rPr lang="en-US" sz="2400" baseline="0" dirty="0" smtClean="0">
                    <a:solidFill>
                      <a:schemeClr val="tx2"/>
                    </a:solidFill>
                    <a:latin typeface="Trebuchet MS" pitchFamily="34" charset="0"/>
                  </a:rPr>
                  <a:t> and click on the FB icon. </a:t>
                </a:r>
                <a:endParaRPr lang="en-US" sz="2400" dirty="0">
                  <a:solidFill>
                    <a:schemeClr val="tx2"/>
                  </a:solidFill>
                  <a:latin typeface="Trebuchet MS" pitchFamily="34" charset="0"/>
                </a:endParaRPr>
              </a:p>
            </p:txBody>
          </p:sp>
        </p:grpSp>
        <p:sp>
          <p:nvSpPr>
            <p:cNvPr id="49" name="TextBox 48"/>
            <p:cNvSpPr txBox="1"/>
            <p:nvPr userDrawn="1"/>
          </p:nvSpPr>
          <p:spPr>
            <a:xfrm>
              <a:off x="44262808" y="31169782"/>
              <a:ext cx="6870215" cy="1399638"/>
            </a:xfrm>
            <a:prstGeom prst="rect">
              <a:avLst/>
            </a:prstGeom>
            <a:noFill/>
          </p:spPr>
          <p:txBody>
            <a:bodyPr wrap="square" lIns="65304" tIns="32651" rIns="65304" bIns="32651" rtlCol="0">
              <a:spAutoFit/>
            </a:bodyPr>
            <a:lstStyle/>
            <a:p>
              <a:pPr>
                <a:lnSpc>
                  <a:spcPts val="2600"/>
                </a:lnSpc>
              </a:pPr>
              <a:r>
                <a:rPr lang="en-US" sz="2800" dirty="0" smtClean="0">
                  <a:solidFill>
                    <a:schemeClr val="bg1"/>
                  </a:solidFill>
                </a:rPr>
                <a:t>© 2013</a:t>
              </a:r>
              <a:r>
                <a:rPr lang="en-US" sz="2800" baseline="0" dirty="0" smtClean="0">
                  <a:solidFill>
                    <a:schemeClr val="bg1"/>
                  </a:solidFill>
                </a:rPr>
                <a:t> </a:t>
              </a:r>
              <a:r>
                <a:rPr lang="en-US" sz="2800" dirty="0" smtClean="0">
                  <a:solidFill>
                    <a:schemeClr val="bg1"/>
                  </a:solidFill>
                </a:rPr>
                <a:t>PosterPresentations.com</a:t>
              </a:r>
              <a:br>
                <a:rPr lang="en-US" sz="2800" dirty="0" smtClean="0">
                  <a:solidFill>
                    <a:schemeClr val="bg1"/>
                  </a:solidFill>
                </a:rPr>
              </a:br>
              <a:r>
                <a:rPr lang="en-US" sz="2800" dirty="0" smtClean="0">
                  <a:solidFill>
                    <a:schemeClr val="bg1"/>
                  </a:solidFill>
                </a:rPr>
                <a:t>    </a:t>
              </a:r>
              <a:r>
                <a:rPr lang="en-US" sz="2400" dirty="0" smtClean="0">
                  <a:solidFill>
                    <a:schemeClr val="bg1"/>
                  </a:solidFill>
                </a:rPr>
                <a:t>2117 Fourth Street ,</a:t>
              </a:r>
              <a:r>
                <a:rPr lang="en-US" sz="2400" baseline="0" dirty="0" smtClean="0">
                  <a:solidFill>
                    <a:schemeClr val="bg1"/>
                  </a:solidFill>
                </a:rPr>
                <a:t> Unit C        </a:t>
              </a:r>
            </a:p>
            <a:p>
              <a:pPr>
                <a:lnSpc>
                  <a:spcPts val="2600"/>
                </a:lnSpc>
              </a:pPr>
              <a:r>
                <a:rPr lang="en-US" sz="2400" baseline="0" dirty="0" smtClean="0">
                  <a:solidFill>
                    <a:schemeClr val="bg1"/>
                  </a:solidFill>
                </a:rPr>
                <a:t>     Berkeley CA </a:t>
              </a:r>
              <a:r>
                <a:rPr lang="en-US" sz="2000" baseline="0" dirty="0" smtClean="0">
                  <a:solidFill>
                    <a:schemeClr val="bg1"/>
                  </a:solidFill>
                </a:rPr>
                <a:t>94710</a:t>
              </a:r>
              <a:r>
                <a:rPr lang="en-US" sz="2400" baseline="0" dirty="0" smtClean="0">
                  <a:solidFill>
                    <a:schemeClr val="bg1"/>
                  </a:solidFill>
                </a:rPr>
                <a:t/>
              </a:r>
              <a:br>
                <a:rPr lang="en-US" sz="2400" baseline="0" dirty="0" smtClean="0">
                  <a:solidFill>
                    <a:schemeClr val="bg1"/>
                  </a:solidFill>
                </a:rPr>
              </a:br>
              <a:r>
                <a:rPr lang="en-US" sz="2400" baseline="0" dirty="0" smtClean="0">
                  <a:solidFill>
                    <a:schemeClr val="bg1"/>
                  </a:solidFill>
                </a:rPr>
                <a:t>    </a:t>
              </a:r>
              <a:r>
                <a:rPr lang="en-US" sz="2400" b="1" baseline="0" dirty="0" smtClean="0">
                  <a:solidFill>
                    <a:srgbClr val="FFFF00"/>
                  </a:solidFill>
                </a:rPr>
                <a:t>posterpresenter@gmail.com</a:t>
              </a:r>
              <a:endParaRPr lang="en-US" sz="2800" b="1" dirty="0">
                <a:solidFill>
                  <a:srgbClr val="FFFF00"/>
                </a:solidFill>
              </a:endParaRPr>
            </a:p>
          </p:txBody>
        </p:sp>
      </p:grpSp>
      <p:grpSp>
        <p:nvGrpSpPr>
          <p:cNvPr id="53" name="Group 52"/>
          <p:cNvGrpSpPr/>
          <p:nvPr userDrawn="1"/>
        </p:nvGrpSpPr>
        <p:grpSpPr>
          <a:xfrm>
            <a:off x="-11225189" y="-1"/>
            <a:ext cx="11018865" cy="32918401"/>
            <a:chOff x="-11225189" y="-1"/>
            <a:chExt cx="11018865" cy="32918401"/>
          </a:xfrm>
        </p:grpSpPr>
        <p:sp>
          <p:nvSpPr>
            <p:cNvPr id="54" name="Rectangle 53"/>
            <p:cNvSpPr/>
            <p:nvPr/>
          </p:nvSpPr>
          <p:spPr>
            <a:xfrm>
              <a:off x="-11216136" y="-1"/>
              <a:ext cx="11009812" cy="3291840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3200" b="1" spc="0" dirty="0" smtClean="0">
                  <a:solidFill>
                    <a:srgbClr val="FF0000"/>
                  </a:solidFill>
                  <a:latin typeface="Trebuchet MS" pitchFamily="34" charset="0"/>
                </a:rPr>
                <a:t>(—THIS SIDEBAR DOES NOT PRINT—)</a:t>
              </a:r>
              <a:endParaRPr lang="en-US" sz="3200" b="1" spc="600"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DESIGN</a:t>
              </a:r>
              <a:r>
                <a:rPr lang="en-US" sz="4000" b="1" spc="600" baseline="0" dirty="0" smtClean="0">
                  <a:solidFill>
                    <a:schemeClr val="bg1"/>
                  </a:solidFill>
                  <a:latin typeface="Trebuchet MS" pitchFamily="34" charset="0"/>
                </a:rPr>
                <a:t> </a:t>
              </a:r>
              <a:r>
                <a:rPr lang="en-US" sz="4000" b="1" spc="600" dirty="0" smtClean="0">
                  <a:solidFill>
                    <a:schemeClr val="bg1"/>
                  </a:solidFill>
                  <a:latin typeface="Trebuchet MS" pitchFamily="34" charset="0"/>
                </a:rPr>
                <a:t>GUIDE</a:t>
              </a:r>
            </a:p>
            <a:p>
              <a:pPr algn="ctr"/>
              <a:endParaRPr lang="en-US" sz="2800" b="1" dirty="0" smtClean="0">
                <a:latin typeface="Trebuchet MS" pitchFamily="34" charset="0"/>
              </a:endParaRPr>
            </a:p>
            <a:p>
              <a:pPr defTabSz="3765639"/>
              <a:r>
                <a:rPr lang="en-US" sz="2800" i="0" dirty="0" smtClean="0">
                  <a:latin typeface="Trebuchet MS" pitchFamily="34" charset="0"/>
                </a:rPr>
                <a:t>This PowerPoint</a:t>
              </a:r>
              <a:r>
                <a:rPr lang="en-US" sz="2800" i="0" baseline="0" dirty="0" smtClean="0">
                  <a:latin typeface="Trebuchet MS" pitchFamily="34" charset="0"/>
                </a:rPr>
                <a:t> </a:t>
              </a:r>
              <a:r>
                <a:rPr lang="en-US" sz="2800" i="0" dirty="0" smtClean="0">
                  <a:latin typeface="Trebuchet MS" pitchFamily="34" charset="0"/>
                </a:rPr>
                <a:t>2007 template produces</a:t>
              </a:r>
              <a:r>
                <a:rPr lang="en-US" sz="2800" i="0" baseline="0" dirty="0" smtClean="0">
                  <a:latin typeface="Trebuchet MS" pitchFamily="34" charset="0"/>
                </a:rPr>
                <a:t> </a:t>
              </a:r>
              <a:r>
                <a:rPr lang="en-US" sz="2800" i="0" dirty="0" smtClean="0">
                  <a:latin typeface="Trebuchet MS" pitchFamily="34" charset="0"/>
                </a:rPr>
                <a:t>a 36”x48” presentation poster. </a:t>
              </a:r>
              <a:r>
                <a:rPr lang="en-US" sz="2800" dirty="0" smtClean="0">
                  <a:latin typeface="Trebuchet MS" pitchFamily="34" charset="0"/>
                </a:rPr>
                <a:t>You</a:t>
              </a:r>
              <a:r>
                <a:rPr lang="en-US" sz="2800" baseline="0" dirty="0" smtClean="0">
                  <a:latin typeface="Trebuchet MS" pitchFamily="34" charset="0"/>
                </a:rPr>
                <a:t> can u</a:t>
              </a:r>
              <a:r>
                <a:rPr lang="en-US" sz="2800" dirty="0" smtClean="0">
                  <a:latin typeface="Trebuchet MS" pitchFamily="34" charset="0"/>
                </a:rPr>
                <a:t>se</a:t>
              </a:r>
              <a:r>
                <a:rPr lang="en-US" sz="2800" baseline="0" dirty="0" smtClean="0">
                  <a:latin typeface="Trebuchet MS" pitchFamily="34" charset="0"/>
                </a:rPr>
                <a:t> it to create your research poster and </a:t>
              </a:r>
              <a:r>
                <a:rPr lang="en-US" sz="2800" dirty="0" smtClean="0">
                  <a:latin typeface="Trebuchet MS" pitchFamily="34" charset="0"/>
                </a:rPr>
                <a:t>save valuable time placing titles, subtitles,</a:t>
              </a:r>
              <a:r>
                <a:rPr lang="en-US" sz="2800" baseline="0" dirty="0" smtClean="0">
                  <a:latin typeface="Trebuchet MS" pitchFamily="34" charset="0"/>
                </a:rPr>
                <a:t> text, and graphics</a:t>
              </a:r>
              <a:r>
                <a:rPr lang="en-US" sz="2800" dirty="0" smtClean="0">
                  <a:latin typeface="Trebuchet MS" pitchFamily="34" charset="0"/>
                </a:rPr>
                <a:t>. </a:t>
              </a:r>
            </a:p>
            <a:p>
              <a:pPr defTabSz="3765639"/>
              <a:endParaRPr lang="en-US" sz="2800" dirty="0" smtClean="0">
                <a:latin typeface="Trebuchet MS" pitchFamily="34" charset="0"/>
              </a:endParaRPr>
            </a:p>
            <a:p>
              <a:pPr defTabSz="4389219"/>
              <a:r>
                <a:rPr lang="en-US" sz="2800" dirty="0" smtClean="0">
                  <a:latin typeface="Trebuchet MS" pitchFamily="34" charset="0"/>
                </a:rPr>
                <a:t>We provide a series of online tutorials that will guide you through the poster design process and answer your poster production questions. To view our template tutorials, go online to </a:t>
              </a:r>
              <a:r>
                <a:rPr lang="en-US" sz="2800" b="1" dirty="0" smtClean="0">
                  <a:solidFill>
                    <a:srgbClr val="FFC000"/>
                  </a:solidFill>
                  <a:latin typeface="Trebuchet MS" pitchFamily="34" charset="0"/>
                </a:rPr>
                <a:t>PosterPresentations.com</a:t>
              </a:r>
              <a:r>
                <a:rPr lang="en-US" sz="2800" b="1" dirty="0" smtClean="0">
                  <a:solidFill>
                    <a:schemeClr val="bg1"/>
                  </a:solidFill>
                  <a:latin typeface="Trebuchet MS" pitchFamily="34" charset="0"/>
                </a:rPr>
                <a:t> </a:t>
              </a:r>
              <a:r>
                <a:rPr lang="en-US" sz="2800" dirty="0" smtClean="0">
                  <a:solidFill>
                    <a:schemeClr val="bg1"/>
                  </a:solidFill>
                  <a:latin typeface="Trebuchet MS" pitchFamily="34" charset="0"/>
                </a:rPr>
                <a:t>and click on HELP DESK.</a:t>
              </a:r>
            </a:p>
            <a:p>
              <a:pPr defTabSz="4389219"/>
              <a:endParaRPr lang="en-US" sz="2800" dirty="0" smtClean="0">
                <a:latin typeface="Trebuchet MS" pitchFamily="34" charset="0"/>
              </a:endParaRPr>
            </a:p>
            <a:p>
              <a:pPr defTabSz="4389219"/>
              <a:r>
                <a:rPr lang="en-US" sz="2800" dirty="0" smtClean="0">
                  <a:solidFill>
                    <a:schemeClr val="bg1"/>
                  </a:solidFill>
                  <a:latin typeface="Trebuchet MS" pitchFamily="34" charset="0"/>
                </a:rPr>
                <a:t>When</a:t>
              </a:r>
              <a:r>
                <a:rPr lang="en-US" sz="2800" baseline="0" dirty="0" smtClean="0">
                  <a:solidFill>
                    <a:schemeClr val="bg1"/>
                  </a:solidFill>
                  <a:latin typeface="Trebuchet MS" pitchFamily="34" charset="0"/>
                </a:rPr>
                <a:t> you are ready to print your poster</a:t>
              </a:r>
              <a:r>
                <a:rPr lang="en-US" sz="2800" dirty="0" smtClean="0">
                  <a:solidFill>
                    <a:schemeClr val="bg1"/>
                  </a:solidFill>
                  <a:latin typeface="Trebuchet MS" pitchFamily="34" charset="0"/>
                </a:rPr>
                <a:t>,</a:t>
              </a:r>
              <a:r>
                <a:rPr lang="en-US" sz="2800" baseline="0" dirty="0" smtClean="0">
                  <a:solidFill>
                    <a:schemeClr val="bg1"/>
                  </a:solidFill>
                  <a:latin typeface="Trebuchet MS" pitchFamily="34" charset="0"/>
                </a:rPr>
                <a:t> go online to </a:t>
              </a:r>
              <a:r>
                <a:rPr lang="en-US" sz="2800" b="0" dirty="0" smtClean="0">
                  <a:solidFill>
                    <a:schemeClr val="bg1"/>
                  </a:solidFill>
                  <a:latin typeface="Trebuchet MS" pitchFamily="34" charset="0"/>
                </a:rPr>
                <a:t>PosterPresentations.com</a:t>
              </a:r>
              <a:r>
                <a:rPr lang="en-US" sz="2800" dirty="0" smtClean="0">
                  <a:solidFill>
                    <a:schemeClr val="bg1"/>
                  </a:solidFill>
                  <a:latin typeface="Trebuchet MS" pitchFamily="34" charset="0"/>
                </a:rPr>
                <a:t/>
              </a:r>
              <a:br>
                <a:rPr lang="en-US" sz="2800" dirty="0" smtClean="0">
                  <a:solidFill>
                    <a:schemeClr val="bg1"/>
                  </a:solidFill>
                  <a:latin typeface="Trebuchet MS" pitchFamily="34" charset="0"/>
                </a:rPr>
              </a:br>
              <a:endParaRPr lang="en-US" sz="2800" dirty="0" smtClean="0">
                <a:solidFill>
                  <a:schemeClr val="bg1"/>
                </a:solidFill>
                <a:latin typeface="Trebuchet MS" pitchFamily="34" charset="0"/>
              </a:endParaRPr>
            </a:p>
            <a:p>
              <a:pPr algn="l" defTabSz="3765639"/>
              <a:r>
                <a:rPr lang="en-US" sz="2800" b="0" dirty="0" smtClean="0">
                  <a:solidFill>
                    <a:schemeClr val="bg1"/>
                  </a:solidFill>
                  <a:latin typeface="Trebuchet MS" pitchFamily="34" charset="0"/>
                </a:rPr>
                <a:t>Need</a:t>
              </a:r>
              <a:r>
                <a:rPr lang="en-US" sz="2800" b="0" baseline="0" dirty="0" smtClean="0">
                  <a:solidFill>
                    <a:schemeClr val="bg1"/>
                  </a:solidFill>
                  <a:latin typeface="Trebuchet MS" pitchFamily="34" charset="0"/>
                </a:rPr>
                <a:t> assistance? Call us at </a:t>
              </a:r>
              <a:r>
                <a:rPr lang="en-US" sz="2800" b="0" dirty="0" smtClean="0">
                  <a:solidFill>
                    <a:srgbClr val="FFC000"/>
                  </a:solidFill>
                  <a:latin typeface="Trebuchet MS" pitchFamily="34" charset="0"/>
                </a:rPr>
                <a:t>1.510.649.3001</a:t>
              </a:r>
            </a:p>
            <a:p>
              <a:pPr algn="l" defTabSz="3765639"/>
              <a:endParaRPr lang="en-US" sz="3600" b="1" dirty="0" smtClean="0">
                <a:solidFill>
                  <a:srgbClr val="FFFF00"/>
                </a:solidFill>
                <a:latin typeface="Trebuchet MS" pitchFamily="34" charset="0"/>
              </a:endParaRPr>
            </a:p>
            <a:p>
              <a:pPr algn="ctr"/>
              <a:endParaRPr lang="en-US" sz="2400" b="1" dirty="0" smtClean="0">
                <a:solidFill>
                  <a:schemeClr val="bg1"/>
                </a:solidFill>
                <a:latin typeface="Trebuchet MS" pitchFamily="34" charset="0"/>
              </a:endParaRPr>
            </a:p>
            <a:p>
              <a:pPr algn="ctr"/>
              <a:r>
                <a:rPr lang="en-US" sz="4000" b="1" spc="600" dirty="0" smtClean="0">
                  <a:solidFill>
                    <a:schemeClr val="bg1"/>
                  </a:solidFill>
                  <a:latin typeface="Trebuchet MS" pitchFamily="34" charset="0"/>
                </a:rPr>
                <a:t>QUICK START</a:t>
              </a:r>
            </a:p>
            <a:p>
              <a:pPr algn="ctr"/>
              <a:endParaRPr lang="en-US" sz="3200" b="1"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Zoom in and out</a:t>
              </a:r>
            </a:p>
            <a:p>
              <a:pPr marL="1892300" indent="-1892300" algn="l" defTabSz="850900"/>
              <a:r>
                <a:rPr lang="en-US" sz="2400" b="0" baseline="0" dirty="0" smtClean="0">
                  <a:solidFill>
                    <a:schemeClr val="bg1"/>
                  </a:solidFill>
                  <a:latin typeface="Trebuchet MS" pitchFamily="34" charset="0"/>
                </a:rPr>
                <a:t>	</a:t>
              </a:r>
              <a:r>
                <a:rPr lang="en-US" sz="2400" b="0" baseline="0" dirty="0" smtClean="0">
                  <a:solidFill>
                    <a:schemeClr val="bg1">
                      <a:lumMod val="75000"/>
                    </a:schemeClr>
                  </a:solidFill>
                  <a:latin typeface="Trebuchet MS" pitchFamily="34" charset="0"/>
                </a:rPr>
                <a:t>As you work on your poster zoom in and out to the level that is more comfortable to you. </a:t>
              </a:r>
            </a:p>
            <a:p>
              <a:pPr marL="1892300" indent="-1892300" algn="l" defTabSz="850900"/>
              <a:r>
                <a:rPr lang="en-US" sz="2400" b="1" baseline="0" dirty="0" smtClean="0">
                  <a:solidFill>
                    <a:schemeClr val="bg1">
                      <a:lumMod val="75000"/>
                    </a:schemeClr>
                  </a:solidFill>
                  <a:latin typeface="Trebuchet MS" pitchFamily="34" charset="0"/>
                </a:rPr>
                <a:t>	</a:t>
              </a:r>
              <a:r>
                <a:rPr lang="en-US" sz="2400" b="0" baseline="0" dirty="0" smtClean="0">
                  <a:solidFill>
                    <a:schemeClr val="bg1">
                      <a:lumMod val="75000"/>
                    </a:schemeClr>
                  </a:solidFill>
                  <a:latin typeface="Trebuchet MS" pitchFamily="34" charset="0"/>
                </a:rPr>
                <a:t>Go to VIEW &gt; ZOOM.</a:t>
              </a:r>
            </a:p>
            <a:p>
              <a:pPr algn="l"/>
              <a:endParaRPr lang="en-US" sz="2800" b="0" baseline="0" dirty="0" smtClean="0">
                <a:solidFill>
                  <a:schemeClr val="bg1"/>
                </a:solidFill>
                <a:latin typeface="Trebuchet MS" pitchFamily="34" charset="0"/>
              </a:endParaRPr>
            </a:p>
            <a:p>
              <a:pPr algn="ctr"/>
              <a:r>
                <a:rPr lang="en-US" sz="3200" b="1" baseline="0" dirty="0" smtClean="0">
                  <a:solidFill>
                    <a:srgbClr val="FFC000"/>
                  </a:solidFill>
                  <a:latin typeface="Trebuchet MS" pitchFamily="34" charset="0"/>
                </a:rPr>
                <a:t>Title, Authors, and Affiliations</a:t>
              </a:r>
            </a:p>
            <a:p>
              <a:pPr algn="l"/>
              <a:r>
                <a:rPr lang="en-US" sz="2400" b="0" baseline="0" dirty="0" smtClean="0">
                  <a:solidFill>
                    <a:schemeClr val="bg1">
                      <a:lumMod val="75000"/>
                    </a:schemeClr>
                  </a:solidFill>
                  <a:latin typeface="Trebuchet MS" pitchFamily="34" charset="0"/>
                </a:rPr>
                <a:t>Start designing your poster by adding the title, the names of the authors, and the affiliated institutions. </a:t>
              </a:r>
              <a:r>
                <a:rPr lang="en-US" sz="2400" b="0" spc="0" baseline="0" dirty="0" smtClean="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endParaRPr lang="en-US" sz="2400" b="0" spc="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The font size of your title should be bigger than your name(s) and institution name(s).</a:t>
              </a:r>
            </a:p>
            <a:p>
              <a:pPr algn="l"/>
              <a:r>
                <a:rPr lang="en-US" sz="2800" b="1" baseline="0" dirty="0" smtClean="0">
                  <a:solidFill>
                    <a:schemeClr val="bg1"/>
                  </a:solidFill>
                  <a:latin typeface="Trebuchet MS" pitchFamily="34" charset="0"/>
                </a:rPr>
                <a:t/>
              </a:r>
              <a:br>
                <a:rPr lang="en-US" sz="2800" b="1" baseline="0" dirty="0" smtClean="0">
                  <a:solidFill>
                    <a:schemeClr val="bg1"/>
                  </a:solidFill>
                  <a:latin typeface="Trebuchet MS" pitchFamily="34" charset="0"/>
                </a:rPr>
              </a:br>
              <a:endParaRPr lang="en-US" sz="2800" b="1" dirty="0" smtClean="0">
                <a:solidFill>
                  <a:schemeClr val="bg1"/>
                </a:solidFill>
                <a:latin typeface="Trebuchet MS" pitchFamily="34" charset="0"/>
              </a:endParaRPr>
            </a:p>
            <a:p>
              <a:pPr algn="ctr"/>
              <a:endParaRPr lang="en-US" sz="2800" b="1" dirty="0" smtClean="0">
                <a:solidFill>
                  <a:srgbClr val="FFC000"/>
                </a:solidFill>
                <a:latin typeface="Trebuchet MS" pitchFamily="34" charset="0"/>
              </a:endParaRPr>
            </a:p>
            <a:p>
              <a:pPr algn="ctr"/>
              <a:endParaRPr lang="en-US" sz="2800" b="1" dirty="0" smtClean="0">
                <a:solidFill>
                  <a:srgbClr val="FFC000"/>
                </a:solidFill>
                <a:latin typeface="Trebuchet MS" pitchFamily="34" charset="0"/>
              </a:endParaRPr>
            </a:p>
            <a:p>
              <a:pPr algn="ctr"/>
              <a:r>
                <a:rPr lang="en-US" sz="3200" b="1" dirty="0" smtClean="0">
                  <a:solidFill>
                    <a:srgbClr val="FFC000"/>
                  </a:solidFill>
                  <a:latin typeface="Trebuchet MS" pitchFamily="34" charset="0"/>
                </a:rPr>
                <a:t>Adding Logos</a:t>
              </a:r>
              <a:r>
                <a:rPr lang="en-US" sz="3200" b="1" baseline="0" dirty="0" smtClean="0">
                  <a:solidFill>
                    <a:srgbClr val="FFC000"/>
                  </a:solidFill>
                  <a:latin typeface="Trebuchet MS" pitchFamily="34" charset="0"/>
                </a:rPr>
                <a:t> / Seals</a:t>
              </a:r>
            </a:p>
            <a:p>
              <a:pPr algn="l"/>
              <a:r>
                <a:rPr lang="en-US" sz="2400" b="0" baseline="0" dirty="0" smtClean="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2400" b="0" spc="300" baseline="0" dirty="0" smtClean="0">
                <a:solidFill>
                  <a:schemeClr val="bg1">
                    <a:lumMod val="75000"/>
                  </a:schemeClr>
                </a:solidFill>
                <a:latin typeface="Trebuchet MS" pitchFamily="34" charset="0"/>
              </a:endParaRPr>
            </a:p>
            <a:p>
              <a:pPr algn="l"/>
              <a:r>
                <a:rPr lang="en-US" sz="2400" b="1" spc="300" baseline="0" dirty="0" smtClean="0">
                  <a:solidFill>
                    <a:srgbClr val="FFC000"/>
                  </a:solidFill>
                  <a:latin typeface="Trebuchet MS" pitchFamily="34" charset="0"/>
                </a:rPr>
                <a:t>TIP:</a:t>
              </a:r>
              <a:r>
                <a:rPr lang="en-US" sz="2400" b="1" spc="0" baseline="0" dirty="0" smtClean="0">
                  <a:solidFill>
                    <a:srgbClr val="FFC000"/>
                  </a:solidFill>
                  <a:latin typeface="Trebuchet MS" pitchFamily="34" charset="0"/>
                </a:rPr>
                <a:t> </a:t>
              </a:r>
              <a:r>
                <a:rPr lang="en-US" sz="2400" b="0" baseline="0" dirty="0" smtClean="0">
                  <a:solidFill>
                    <a:schemeClr val="bg1">
                      <a:lumMod val="75000"/>
                    </a:schemeClr>
                  </a:solidFill>
                  <a:latin typeface="Trebuchet MS" pitchFamily="34" charset="0"/>
                </a:rPr>
                <a:t>See if your school’s logo is available on our free poster templates page.</a:t>
              </a:r>
            </a:p>
            <a:p>
              <a:pPr algn="l"/>
              <a:endParaRPr lang="en-US" sz="2400" b="0" baseline="0" dirty="0" smtClean="0">
                <a:latin typeface="Trebuchet MS" pitchFamily="34" charset="0"/>
              </a:endParaRPr>
            </a:p>
            <a:p>
              <a:pPr algn="ctr"/>
              <a:r>
                <a:rPr lang="en-US" sz="3200" b="1" baseline="0" dirty="0" smtClean="0">
                  <a:solidFill>
                    <a:srgbClr val="FFC000"/>
                  </a:solidFill>
                  <a:latin typeface="Trebuchet MS" pitchFamily="34" charset="0"/>
                </a:rPr>
                <a:t>Photographs / Graphics</a:t>
              </a:r>
            </a:p>
            <a:p>
              <a:pPr algn="l" defTabSz="977900"/>
              <a:r>
                <a:rPr lang="en-US" sz="2400" b="0" baseline="0" dirty="0" smtClean="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2400" b="0" spc="0" baseline="0" dirty="0" smtClean="0">
                  <a:solidFill>
                    <a:schemeClr val="bg1">
                      <a:lumMod val="75000"/>
                    </a:schemeClr>
                  </a:solidFill>
                  <a:latin typeface="Trebuchet MS" pitchFamily="34" charset="0"/>
                </a:rPr>
                <a:t>disproportionally.</a:t>
              </a:r>
            </a:p>
            <a:p>
              <a:pPr algn="l" defTabSz="977900"/>
              <a:endParaRPr lang="en-US" sz="2400" b="0" baseline="0" dirty="0" smtClean="0">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endParaRPr lang="en-US" sz="2800" b="1" baseline="0" dirty="0" smtClean="0">
                <a:solidFill>
                  <a:srgbClr val="FFC000"/>
                </a:solidFill>
                <a:latin typeface="Trebuchet MS" pitchFamily="34" charset="0"/>
              </a:endParaRPr>
            </a:p>
            <a:p>
              <a:pPr algn="ctr"/>
              <a:r>
                <a:rPr lang="en-US" sz="3200" b="1" baseline="0" dirty="0" smtClean="0">
                  <a:solidFill>
                    <a:srgbClr val="FFC000"/>
                  </a:solidFill>
                  <a:latin typeface="Trebuchet MS" pitchFamily="34" charset="0"/>
                </a:rPr>
                <a:t>Image Quality Check</a:t>
              </a:r>
            </a:p>
            <a:p>
              <a:pPr lvl="0" algn="l" defTabSz="977900"/>
              <a:r>
                <a:rPr lang="en-US" sz="2400" b="0" baseline="0" dirty="0" smtClean="0">
                  <a:solidFill>
                    <a:schemeClr val="bg1">
                      <a:lumMod val="75000"/>
                    </a:schemeClr>
                  </a:solidFill>
                  <a:latin typeface="Trebuchet MS" pitchFamily="34" charset="0"/>
                </a:rPr>
                <a:t>Zoom in and look at your images at 100% magnification. If they look good they will print well. </a:t>
              </a:r>
              <a:endParaRPr lang="en-US" sz="2800" b="0" dirty="0" smtClean="0">
                <a:latin typeface="Trebuchet MS" pitchFamily="34" charset="0"/>
              </a:endParaRPr>
            </a:p>
          </p:txBody>
        </p:sp>
        <p:cxnSp>
          <p:nvCxnSpPr>
            <p:cNvPr id="55" name="Straight Connector 54"/>
            <p:cNvCxnSpPr/>
            <p:nvPr/>
          </p:nvCxnSpPr>
          <p:spPr>
            <a:xfrm>
              <a:off x="-11225189" y="8422500"/>
              <a:ext cx="10999746" cy="334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userDrawn="1"/>
          </p:nvPicPr>
          <p:blipFill>
            <a:blip r:embed="rId11"/>
            <a:stretch>
              <a:fillRect/>
            </a:stretch>
          </p:blipFill>
          <p:spPr>
            <a:xfrm>
              <a:off x="-10740740" y="10261718"/>
              <a:ext cx="1597666" cy="1201935"/>
            </a:xfrm>
            <a:prstGeom prst="rect">
              <a:avLst/>
            </a:prstGeom>
          </p:spPr>
        </p:pic>
        <p:pic>
          <p:nvPicPr>
            <p:cNvPr id="57" name="Picture 56"/>
            <p:cNvPicPr>
              <a:picLocks noChangeAspect="1"/>
            </p:cNvPicPr>
            <p:nvPr userDrawn="1"/>
          </p:nvPicPr>
          <p:blipFill>
            <a:blip r:embed="rId12"/>
            <a:stretch>
              <a:fillRect/>
            </a:stretch>
          </p:blipFill>
          <p:spPr>
            <a:xfrm>
              <a:off x="-10732765" y="15696927"/>
              <a:ext cx="9986808" cy="1053596"/>
            </a:xfrm>
            <a:prstGeom prst="rect">
              <a:avLst/>
            </a:prstGeom>
          </p:spPr>
        </p:pic>
        <p:grpSp>
          <p:nvGrpSpPr>
            <p:cNvPr id="58" name="Group 57"/>
            <p:cNvGrpSpPr/>
            <p:nvPr userDrawn="1"/>
          </p:nvGrpSpPr>
          <p:grpSpPr>
            <a:xfrm>
              <a:off x="-9744993" y="23540957"/>
              <a:ext cx="7531182" cy="2120439"/>
              <a:chOff x="-4470427" y="11016658"/>
              <a:chExt cx="3470785" cy="974220"/>
            </a:xfrm>
          </p:grpSpPr>
          <p:grpSp>
            <p:nvGrpSpPr>
              <p:cNvPr id="64" name="Group 63"/>
              <p:cNvGrpSpPr/>
              <p:nvPr userDrawn="1"/>
            </p:nvGrpSpPr>
            <p:grpSpPr>
              <a:xfrm>
                <a:off x="-2783495" y="11060886"/>
                <a:ext cx="624431" cy="893535"/>
                <a:chOff x="-3958697" y="11117435"/>
                <a:chExt cx="779338" cy="1280430"/>
              </a:xfrm>
            </p:grpSpPr>
            <p:pic>
              <p:nvPicPr>
                <p:cNvPr id="70" name="Picture 69"/>
                <p:cNvPicPr>
                  <a:picLocks noChangeAspect="1"/>
                </p:cNvPicPr>
                <p:nvPr userDrawn="1"/>
              </p:nvPicPr>
              <p:blipFill>
                <a:blip r:embed="rId13"/>
                <a:stretch>
                  <a:fillRect/>
                </a:stretch>
              </p:blipFill>
              <p:spPr>
                <a:xfrm>
                  <a:off x="-3948160" y="11117435"/>
                  <a:ext cx="768801" cy="1090857"/>
                </a:xfrm>
                <a:prstGeom prst="rect">
                  <a:avLst/>
                </a:prstGeom>
              </p:spPr>
            </p:pic>
            <p:sp>
              <p:nvSpPr>
                <p:cNvPr id="71" name="TextBox 70"/>
                <p:cNvSpPr txBox="1"/>
                <p:nvPr userDrawn="1"/>
              </p:nvSpPr>
              <p:spPr>
                <a:xfrm>
                  <a:off x="-3958697" y="12114178"/>
                  <a:ext cx="779337" cy="283687"/>
                </a:xfrm>
                <a:prstGeom prst="rect">
                  <a:avLst/>
                </a:prstGeom>
                <a:solidFill>
                  <a:schemeClr val="accent1"/>
                </a:solidFill>
                <a:ln>
                  <a:noFill/>
                </a:ln>
              </p:spPr>
              <p:txBody>
                <a:bodyPr wrap="square" lIns="91440" tIns="91440" rIns="91440" bIns="91440" rtlCol="0">
                  <a:spAutoFit/>
                </a:bodyPr>
                <a:lstStyle/>
                <a:p>
                  <a:pPr algn="ctr"/>
                  <a:r>
                    <a:rPr lang="en-US" sz="1600" b="1" dirty="0" smtClean="0">
                      <a:solidFill>
                        <a:schemeClr val="tx1"/>
                      </a:solidFill>
                    </a:rPr>
                    <a:t>ORIGINAL</a:t>
                  </a:r>
                  <a:endParaRPr lang="en-US" sz="1600" b="1" dirty="0">
                    <a:solidFill>
                      <a:schemeClr val="tx1"/>
                    </a:solidFill>
                  </a:endParaRPr>
                </a:p>
              </p:txBody>
            </p:sp>
          </p:grpSp>
          <p:grpSp>
            <p:nvGrpSpPr>
              <p:cNvPr id="65" name="Group 64"/>
              <p:cNvGrpSpPr/>
              <p:nvPr userDrawn="1"/>
            </p:nvGrpSpPr>
            <p:grpSpPr>
              <a:xfrm>
                <a:off x="-2033159" y="11060889"/>
                <a:ext cx="1033517" cy="893529"/>
                <a:chOff x="-2921738" y="11200127"/>
                <a:chExt cx="1420279" cy="1227904"/>
              </a:xfrm>
            </p:grpSpPr>
            <p:pic>
              <p:nvPicPr>
                <p:cNvPr id="68" name="Picture 67"/>
                <p:cNvPicPr>
                  <a:picLocks noChangeAspect="1"/>
                </p:cNvPicPr>
                <p:nvPr userDrawn="1"/>
              </p:nvPicPr>
              <p:blipFill>
                <a:blip r:embed="rId13"/>
                <a:stretch>
                  <a:fillRect/>
                </a:stretch>
              </p:blipFill>
              <p:spPr>
                <a:xfrm>
                  <a:off x="-2921738" y="11200127"/>
                  <a:ext cx="1420279" cy="1029694"/>
                </a:xfrm>
                <a:prstGeom prst="rect">
                  <a:avLst/>
                </a:prstGeom>
              </p:spPr>
            </p:pic>
            <p:sp>
              <p:nvSpPr>
                <p:cNvPr id="69" name="TextBox 68"/>
                <p:cNvSpPr txBox="1"/>
                <p:nvPr userDrawn="1"/>
              </p:nvSpPr>
              <p:spPr>
                <a:xfrm>
                  <a:off x="-2918991" y="12175418"/>
                  <a:ext cx="1417532" cy="252613"/>
                </a:xfrm>
                <a:prstGeom prst="rect">
                  <a:avLst/>
                </a:prstGeom>
                <a:solidFill>
                  <a:srgbClr val="FF0000"/>
                </a:solidFill>
              </p:spPr>
              <p:txBody>
                <a:bodyPr wrap="square" lIns="457200" tIns="91440" rIns="457200" bIns="91440" rtlCol="0">
                  <a:spAutoFit/>
                </a:bodyPr>
                <a:lstStyle/>
                <a:p>
                  <a:pPr algn="ctr"/>
                  <a:r>
                    <a:rPr lang="en-US" sz="1400" b="1" dirty="0" smtClean="0">
                      <a:solidFill>
                        <a:schemeClr val="bg1"/>
                      </a:solidFill>
                    </a:rPr>
                    <a:t>DISTORTED</a:t>
                  </a:r>
                  <a:endParaRPr lang="en-US" sz="700" b="1" dirty="0">
                    <a:solidFill>
                      <a:schemeClr val="bg1"/>
                    </a:solidFill>
                  </a:endParaRPr>
                </a:p>
              </p:txBody>
            </p:sp>
          </p:grpSp>
          <p:pic>
            <p:nvPicPr>
              <p:cNvPr id="66" name="Picture 65"/>
              <p:cNvPicPr>
                <a:picLocks noChangeAspect="1"/>
              </p:cNvPicPr>
              <p:nvPr userDrawn="1"/>
            </p:nvPicPr>
            <p:blipFill>
              <a:blip r:embed="rId14"/>
              <a:stretch>
                <a:fillRect/>
              </a:stretch>
            </p:blipFill>
            <p:spPr>
              <a:xfrm>
                <a:off x="-4470427" y="11016658"/>
                <a:ext cx="1098742" cy="847761"/>
              </a:xfrm>
              <a:prstGeom prst="rect">
                <a:avLst/>
              </a:prstGeom>
            </p:spPr>
          </p:pic>
          <p:sp>
            <p:nvSpPr>
              <p:cNvPr id="67" name="TextBox 66"/>
              <p:cNvSpPr txBox="1"/>
              <p:nvPr userDrawn="1"/>
            </p:nvSpPr>
            <p:spPr>
              <a:xfrm>
                <a:off x="-4440600" y="11665645"/>
                <a:ext cx="1035685" cy="325233"/>
              </a:xfrm>
              <a:prstGeom prst="rect">
                <a:avLst/>
              </a:prstGeom>
              <a:noFill/>
            </p:spPr>
            <p:txBody>
              <a:bodyPr wrap="square" lIns="457200" tIns="457200" rIns="457200" bIns="0" rtlCol="0">
                <a:spAutoFit/>
              </a:bodyPr>
              <a:lstStyle/>
              <a:p>
                <a:pPr algn="ctr"/>
                <a:r>
                  <a:rPr lang="en-US" sz="1600" dirty="0" smtClean="0">
                    <a:solidFill>
                      <a:schemeClr val="bg1"/>
                    </a:solidFill>
                  </a:rPr>
                  <a:t>Corner</a:t>
                </a:r>
                <a:r>
                  <a:rPr lang="en-US" sz="1600" baseline="0" dirty="0" smtClean="0">
                    <a:solidFill>
                      <a:schemeClr val="bg1"/>
                    </a:solidFill>
                  </a:rPr>
                  <a:t> handles</a:t>
                </a:r>
                <a:endParaRPr lang="en-US" sz="1600" dirty="0">
                  <a:solidFill>
                    <a:schemeClr val="bg1"/>
                  </a:solidFill>
                </a:endParaRPr>
              </a:p>
            </p:txBody>
          </p:sp>
        </p:grpSp>
        <p:grpSp>
          <p:nvGrpSpPr>
            <p:cNvPr id="59" name="Group 58"/>
            <p:cNvGrpSpPr/>
            <p:nvPr userDrawn="1"/>
          </p:nvGrpSpPr>
          <p:grpSpPr>
            <a:xfrm>
              <a:off x="-10398793" y="27751410"/>
              <a:ext cx="9323012" cy="2453251"/>
              <a:chOff x="-4754996" y="12734136"/>
              <a:chExt cx="4296559" cy="1127128"/>
            </a:xfrm>
          </p:grpSpPr>
          <p:graphicFrame>
            <p:nvGraphicFramePr>
              <p:cNvPr id="60" name="Object 59"/>
              <p:cNvGraphicFramePr>
                <a:graphicFrameLocks noChangeAspect="1"/>
              </p:cNvGraphicFramePr>
              <p:nvPr userDrawn="1">
                <p:extLst>
                  <p:ext uri="{D42A27DB-BD31-4B8C-83A1-F6EECF244321}">
                    <p14:modId xmlns:p14="http://schemas.microsoft.com/office/powerpoint/2010/main" val="1199812768"/>
                  </p:ext>
                </p:extLst>
              </p:nvPr>
            </p:nvGraphicFramePr>
            <p:xfrm>
              <a:off x="-4533347" y="12734142"/>
              <a:ext cx="1828800" cy="1117600"/>
            </p:xfrm>
            <a:graphic>
              <a:graphicData uri="http://schemas.openxmlformats.org/presentationml/2006/ole">
                <mc:AlternateContent xmlns:mc="http://schemas.openxmlformats.org/markup-compatibility/2006">
                  <mc:Choice xmlns:v="urn:schemas-microsoft-com:vml" Requires="v">
                    <p:oleObj spid="_x0000_s3364" name="Image" r:id="rId15" imgW="1828440" imgH="1117440" progId="Photoshop.Image.13">
                      <p:embed/>
                    </p:oleObj>
                  </mc:Choice>
                  <mc:Fallback>
                    <p:oleObj name="Image" r:id="rId15" imgW="1828440" imgH="1117440" progId="Photoshop.Image.13">
                      <p:embed/>
                      <p:pic>
                        <p:nvPicPr>
                          <p:cNvPr id="0" name=""/>
                          <p:cNvPicPr/>
                          <p:nvPr/>
                        </p:nvPicPr>
                        <p:blipFill>
                          <a:blip r:embed="rId16"/>
                          <a:stretch>
                            <a:fillRect/>
                          </a:stretch>
                        </p:blipFill>
                        <p:spPr>
                          <a:xfrm>
                            <a:off x="-4533347" y="12734142"/>
                            <a:ext cx="1828800" cy="1117600"/>
                          </a:xfrm>
                          <a:prstGeom prst="rect">
                            <a:avLst/>
                          </a:prstGeom>
                        </p:spPr>
                      </p:pic>
                    </p:oleObj>
                  </mc:Fallback>
                </mc:AlternateContent>
              </a:graphicData>
            </a:graphic>
          </p:graphicFrame>
          <p:graphicFrame>
            <p:nvGraphicFramePr>
              <p:cNvPr id="61" name="Object 60"/>
              <p:cNvGraphicFramePr>
                <a:graphicFrameLocks noChangeAspect="1"/>
              </p:cNvGraphicFramePr>
              <p:nvPr userDrawn="1">
                <p:extLst>
                  <p:ext uri="{D42A27DB-BD31-4B8C-83A1-F6EECF244321}">
                    <p14:modId xmlns:p14="http://schemas.microsoft.com/office/powerpoint/2010/main" val="4096349677"/>
                  </p:ext>
                </p:extLst>
              </p:nvPr>
            </p:nvGraphicFramePr>
            <p:xfrm>
              <a:off x="-2456641" y="12737835"/>
              <a:ext cx="1828800" cy="1117600"/>
            </p:xfrm>
            <a:graphic>
              <a:graphicData uri="http://schemas.openxmlformats.org/presentationml/2006/ole">
                <mc:AlternateContent xmlns:mc="http://schemas.openxmlformats.org/markup-compatibility/2006">
                  <mc:Choice xmlns:v="urn:schemas-microsoft-com:vml" Requires="v">
                    <p:oleObj spid="_x0000_s3365" name="Image" r:id="rId17" imgW="1828440" imgH="1117440" progId="Photoshop.Image.13">
                      <p:embed/>
                    </p:oleObj>
                  </mc:Choice>
                  <mc:Fallback>
                    <p:oleObj name="Image" r:id="rId17" imgW="1828440" imgH="1117440" progId="Photoshop.Image.13">
                      <p:embed/>
                      <p:pic>
                        <p:nvPicPr>
                          <p:cNvPr id="0" name=""/>
                          <p:cNvPicPr/>
                          <p:nvPr/>
                        </p:nvPicPr>
                        <p:blipFill>
                          <a:blip r:embed="rId18"/>
                          <a:stretch>
                            <a:fillRect/>
                          </a:stretch>
                        </p:blipFill>
                        <p:spPr>
                          <a:xfrm>
                            <a:off x="-2456641" y="12737835"/>
                            <a:ext cx="1828800" cy="1117600"/>
                          </a:xfrm>
                          <a:prstGeom prst="rect">
                            <a:avLst/>
                          </a:prstGeom>
                        </p:spPr>
                      </p:pic>
                    </p:oleObj>
                  </mc:Fallback>
                </mc:AlternateContent>
              </a:graphicData>
            </a:graphic>
          </p:graphicFrame>
          <p:sp>
            <p:nvSpPr>
              <p:cNvPr id="62" name="TextBox 61"/>
              <p:cNvSpPr txBox="1"/>
              <p:nvPr userDrawn="1"/>
            </p:nvSpPr>
            <p:spPr>
              <a:xfrm rot="16200000">
                <a:off x="-5235785" y="13214925"/>
                <a:ext cx="1117601" cy="156024"/>
              </a:xfrm>
              <a:prstGeom prst="rect">
                <a:avLst/>
              </a:prstGeom>
              <a:noFill/>
            </p:spPr>
            <p:txBody>
              <a:bodyPr wrap="square" lIns="91440" tIns="91440" rIns="91440" bIns="0" rtlCol="0">
                <a:spAutoFit/>
              </a:bodyPr>
              <a:lstStyle/>
              <a:p>
                <a:pPr algn="ctr"/>
                <a:r>
                  <a:rPr lang="en-US" sz="1600" dirty="0" smtClean="0">
                    <a:solidFill>
                      <a:srgbClr val="92D050"/>
                    </a:solidFill>
                  </a:rPr>
                  <a:t>Good</a:t>
                </a:r>
                <a:r>
                  <a:rPr lang="en-US" sz="1600" baseline="0" dirty="0" smtClean="0">
                    <a:solidFill>
                      <a:srgbClr val="92D050"/>
                    </a:solidFill>
                  </a:rPr>
                  <a:t> </a:t>
                </a:r>
                <a:r>
                  <a:rPr lang="en-US" sz="1600" baseline="0" dirty="0" smtClean="0">
                    <a:solidFill>
                      <a:schemeClr val="bg1"/>
                    </a:solidFill>
                  </a:rPr>
                  <a:t>printing quality</a:t>
                </a:r>
                <a:endParaRPr lang="en-US" sz="1600" dirty="0">
                  <a:solidFill>
                    <a:schemeClr val="bg1"/>
                  </a:solidFill>
                </a:endParaRPr>
              </a:p>
            </p:txBody>
          </p:sp>
          <p:sp>
            <p:nvSpPr>
              <p:cNvPr id="63" name="TextBox 62"/>
              <p:cNvSpPr txBox="1"/>
              <p:nvPr userDrawn="1"/>
            </p:nvSpPr>
            <p:spPr>
              <a:xfrm rot="16200000">
                <a:off x="-1095250" y="13224452"/>
                <a:ext cx="1117601" cy="156024"/>
              </a:xfrm>
              <a:prstGeom prst="rect">
                <a:avLst/>
              </a:prstGeom>
              <a:noFill/>
            </p:spPr>
            <p:txBody>
              <a:bodyPr wrap="square" lIns="91440" tIns="91440" rIns="91440" bIns="0" rtlCol="0">
                <a:spAutoFit/>
              </a:bodyPr>
              <a:lstStyle/>
              <a:p>
                <a:pPr algn="ctr"/>
                <a:r>
                  <a:rPr lang="en-US" sz="1600" dirty="0" smtClean="0">
                    <a:solidFill>
                      <a:srgbClr val="FF0000"/>
                    </a:solidFill>
                  </a:rPr>
                  <a:t>Bad </a:t>
                </a:r>
                <a:r>
                  <a:rPr lang="en-US" sz="1600" dirty="0" smtClean="0">
                    <a:solidFill>
                      <a:schemeClr val="bg1"/>
                    </a:solidFill>
                  </a:rPr>
                  <a:t>printing quality</a:t>
                </a:r>
                <a:endParaRPr lang="en-US" sz="1600" dirty="0">
                  <a:solidFill>
                    <a:schemeClr val="bg1"/>
                  </a:solidFill>
                </a:endParaRPr>
              </a:p>
            </p:txBody>
          </p:sp>
        </p:grpSp>
      </p:grpSp>
    </p:spTree>
  </p:cSld>
  <p:clrMap bg1="lt1" tx1="dk1" bg2="lt2" tx2="dk2" accent1="accent1" accent2="accent2" accent3="accent3" accent4="accent4" accent5="accent5" accent6="accent6" hlink="hlink" folHlink="folHlink"/>
  <p:sldLayoutIdLst>
    <p:sldLayoutId id="2147483654" r:id="rId1"/>
  </p:sldLayoutIdLst>
  <p:timing>
    <p:tnLst>
      <p:par>
        <p:cTn id="1" dur="indefinite" restart="never" nodeType="tmRoot"/>
      </p:par>
    </p:tnLst>
  </p:timing>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18" Type="http://schemas.openxmlformats.org/officeDocument/2006/relationships/image" Target="../media/image26.png"/><Relationship Id="rId26" Type="http://schemas.openxmlformats.org/officeDocument/2006/relationships/image" Target="../media/image34.png"/><Relationship Id="rId39" Type="http://schemas.openxmlformats.org/officeDocument/2006/relationships/image" Target="../media/image47.jpeg"/><Relationship Id="rId3" Type="http://schemas.openxmlformats.org/officeDocument/2006/relationships/image" Target="../media/image11.jp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gif"/><Relationship Id="rId7" Type="http://schemas.openxmlformats.org/officeDocument/2006/relationships/image" Target="../media/image15.jp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2" Type="http://schemas.openxmlformats.org/officeDocument/2006/relationships/notesSlide" Target="../notesSlides/notesSlide1.xml"/><Relationship Id="rId16" Type="http://schemas.openxmlformats.org/officeDocument/2006/relationships/image" Target="../media/image24.png"/><Relationship Id="rId20" Type="http://schemas.openxmlformats.org/officeDocument/2006/relationships/image" Target="../media/image28.png"/><Relationship Id="rId29" Type="http://schemas.openxmlformats.org/officeDocument/2006/relationships/image" Target="../media/image37.png"/><Relationship Id="rId41"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jpeg"/><Relationship Id="rId5" Type="http://schemas.openxmlformats.org/officeDocument/2006/relationships/image" Target="../media/image13.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10" Type="http://schemas.openxmlformats.org/officeDocument/2006/relationships/image" Target="../media/image18.jpg"/><Relationship Id="rId19" Type="http://schemas.openxmlformats.org/officeDocument/2006/relationships/image" Target="../media/image27.png"/><Relationship Id="rId31" Type="http://schemas.openxmlformats.org/officeDocument/2006/relationships/image" Target="../media/image39.png"/><Relationship Id="rId44" Type="http://schemas.openxmlformats.org/officeDocument/2006/relationships/image" Target="../media/image52.gif"/><Relationship Id="rId4" Type="http://schemas.openxmlformats.org/officeDocument/2006/relationships/image" Target="../media/image12.png"/><Relationship Id="rId9" Type="http://schemas.openxmlformats.org/officeDocument/2006/relationships/image" Target="../media/image17.jp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jpeg"/><Relationship Id="rId43" Type="http://schemas.openxmlformats.org/officeDocument/2006/relationships/image" Target="../media/image5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3194624" y="24726900"/>
            <a:ext cx="3895725" cy="1845420"/>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39596774" y="1362075"/>
            <a:ext cx="3943349" cy="313520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38149" y="1704975"/>
            <a:ext cx="4772025" cy="280990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Text Placeholder 448"/>
          <p:cNvSpPr>
            <a:spLocks noGrp="1"/>
          </p:cNvSpPr>
          <p:nvPr>
            <p:ph type="body" sz="quarter" idx="10"/>
          </p:nvPr>
        </p:nvSpPr>
        <p:spPr>
          <a:xfrm>
            <a:off x="904188" y="6168931"/>
            <a:ext cx="10056813" cy="9617995"/>
          </a:xfrm>
        </p:spPr>
        <p:txBody>
          <a:bodyPr/>
          <a:lstStyle/>
          <a:p>
            <a:r>
              <a:rPr lang="en-US" dirty="0"/>
              <a:t>In October, 2012, during an evolving Red Tide bloom event, Mote Marine Laboratory (Mote) and University of Southwest Florida (USF) deployed multiple instruments and ocean platforms to gather data needed to characterize and study it. </a:t>
            </a:r>
            <a:r>
              <a:rPr lang="en-US" dirty="0" smtClean="0"/>
              <a:t>The </a:t>
            </a:r>
            <a:r>
              <a:rPr lang="en-US" dirty="0"/>
              <a:t>GCOOS portion of the project had the additional objective of demonstrating real-time telemetering of multiple AUV and sensor data to the GCOOS data servers where visualizations of AUV data fused with satellite imagery and ocean models could be produced.  </a:t>
            </a:r>
          </a:p>
          <a:p>
            <a:r>
              <a:rPr lang="en-US" dirty="0"/>
              <a:t>During the period from October </a:t>
            </a:r>
            <a:r>
              <a:rPr lang="en-US" dirty="0" smtClean="0"/>
              <a:t>5 </a:t>
            </a:r>
            <a:r>
              <a:rPr lang="en-US" dirty="0"/>
              <a:t>through October 23, 2012 the AUV Waldo operated by Mote and the AUV Bass, operated by USF, were concurrently “flown” through an area 15 nm offshore of Englewood, Florida to 50 nm offshore of Naples, Florida.  Within that area a concentrated data collection effort took place 5-11 nm SW of Sanibel Island.  Also concurrently, under other programs sponsored by FWC, manned surface research vessels were deployed by Mote on October 4, 9, and 10</a:t>
            </a:r>
            <a:r>
              <a:rPr lang="en-US" dirty="0" smtClean="0"/>
              <a:t>.</a:t>
            </a:r>
          </a:p>
          <a:p>
            <a:r>
              <a:rPr lang="en-US" dirty="0"/>
              <a:t>We describe the many resources employed during this event, the numerous types of data collected and how they were combined and compared to learn about the origins, 3-D location and progression and strength of the bloom, and how the data was ported to the Gulf regional observatory for presentation and sharing in real-time.  </a:t>
            </a:r>
          </a:p>
          <a:p>
            <a:endParaRPr lang="en-US" dirty="0"/>
          </a:p>
          <a:p>
            <a:endParaRPr lang="en-US" dirty="0"/>
          </a:p>
        </p:txBody>
      </p:sp>
      <p:sp>
        <p:nvSpPr>
          <p:cNvPr id="450" name="Text Placeholder 449"/>
          <p:cNvSpPr>
            <a:spLocks noGrp="1"/>
          </p:cNvSpPr>
          <p:nvPr>
            <p:ph type="body" sz="quarter" idx="11"/>
          </p:nvPr>
        </p:nvSpPr>
        <p:spPr/>
        <p:txBody>
          <a:bodyPr/>
          <a:lstStyle/>
          <a:p>
            <a:r>
              <a:rPr lang="en-US" dirty="0" smtClean="0"/>
              <a:t>INTRODUCTION</a:t>
            </a:r>
            <a:endParaRPr lang="en-US" dirty="0"/>
          </a:p>
        </p:txBody>
      </p:sp>
      <p:sp>
        <p:nvSpPr>
          <p:cNvPr id="453" name="Text Placeholder 452"/>
          <p:cNvSpPr>
            <a:spLocks noGrp="1"/>
          </p:cNvSpPr>
          <p:nvPr>
            <p:ph type="body" sz="quarter" idx="20"/>
          </p:nvPr>
        </p:nvSpPr>
        <p:spPr>
          <a:xfrm>
            <a:off x="907362" y="15242431"/>
            <a:ext cx="10050462" cy="754045"/>
          </a:xfrm>
        </p:spPr>
        <p:txBody>
          <a:bodyPr/>
          <a:lstStyle/>
          <a:p>
            <a:r>
              <a:rPr lang="en-US" dirty="0" smtClean="0"/>
              <a:t>EQUIPMENT, METHODS</a:t>
            </a:r>
            <a:endParaRPr lang="en-US" dirty="0"/>
          </a:p>
        </p:txBody>
      </p:sp>
      <p:sp>
        <p:nvSpPr>
          <p:cNvPr id="455" name="Text Placeholder 454"/>
          <p:cNvSpPr>
            <a:spLocks noGrp="1"/>
          </p:cNvSpPr>
          <p:nvPr>
            <p:ph type="body" sz="quarter" idx="22"/>
          </p:nvPr>
        </p:nvSpPr>
        <p:spPr/>
        <p:txBody>
          <a:bodyPr/>
          <a:lstStyle/>
          <a:p>
            <a:r>
              <a:rPr lang="en-US" dirty="0" smtClean="0"/>
              <a:t>NEAR-REALTIME DATA</a:t>
            </a:r>
            <a:endParaRPr lang="en-US" dirty="0"/>
          </a:p>
        </p:txBody>
      </p:sp>
      <p:sp>
        <p:nvSpPr>
          <p:cNvPr id="456" name="Text Placeholder 455"/>
          <p:cNvSpPr>
            <a:spLocks noGrp="1"/>
          </p:cNvSpPr>
          <p:nvPr>
            <p:ph type="body" sz="quarter" idx="23"/>
          </p:nvPr>
        </p:nvSpPr>
        <p:spPr>
          <a:xfrm>
            <a:off x="22250400" y="6581435"/>
            <a:ext cx="10048874" cy="3616352"/>
          </a:xfrm>
        </p:spPr>
        <p:txBody>
          <a:bodyPr/>
          <a:lstStyle/>
          <a:p>
            <a:r>
              <a:rPr lang="en-US" dirty="0"/>
              <a:t>Taxonomic classes, estimated by the OPD, overlain on water structure cross-sections for the glider mission from October 18 to October 23, 2012. The diameter of the circles is related to the chlorophyll </a:t>
            </a:r>
            <a:r>
              <a:rPr lang="en-US" i="1" dirty="0"/>
              <a:t>a</a:t>
            </a:r>
            <a:r>
              <a:rPr lang="en-US" dirty="0"/>
              <a:t> biomass of the taxonomic class. Non-parametric, multidimensional analysis found a small (0.246), but significant (p&lt;0.001), correlation between the observed community taxonomic patterns and bottom depth, sample depth and water temperature</a:t>
            </a:r>
            <a:r>
              <a:rPr lang="en-US" dirty="0" smtClean="0"/>
              <a:t>.</a:t>
            </a:r>
          </a:p>
          <a:p>
            <a:endParaRPr lang="en-US" dirty="0"/>
          </a:p>
        </p:txBody>
      </p:sp>
      <p:sp>
        <p:nvSpPr>
          <p:cNvPr id="457" name="Text Placeholder 456"/>
          <p:cNvSpPr>
            <a:spLocks noGrp="1"/>
          </p:cNvSpPr>
          <p:nvPr>
            <p:ph type="body" sz="quarter" idx="24"/>
          </p:nvPr>
        </p:nvSpPr>
        <p:spPr/>
        <p:txBody>
          <a:bodyPr/>
          <a:lstStyle/>
          <a:p>
            <a:r>
              <a:rPr lang="en-US" dirty="0" smtClean="0"/>
              <a:t>POST-PROCESSED ANALYTICAL RESULTS</a:t>
            </a:r>
            <a:endParaRPr lang="en-US" dirty="0"/>
          </a:p>
        </p:txBody>
      </p:sp>
      <p:sp>
        <p:nvSpPr>
          <p:cNvPr id="458" name="Text Placeholder 457"/>
          <p:cNvSpPr>
            <a:spLocks noGrp="1"/>
          </p:cNvSpPr>
          <p:nvPr>
            <p:ph type="body" sz="quarter" idx="25"/>
          </p:nvPr>
        </p:nvSpPr>
        <p:spPr/>
        <p:txBody>
          <a:bodyPr/>
          <a:lstStyle/>
          <a:p>
            <a:r>
              <a:rPr lang="en-US" dirty="0" smtClean="0"/>
              <a:t>CONCLUSIONS</a:t>
            </a:r>
            <a:endParaRPr lang="en-US" dirty="0"/>
          </a:p>
        </p:txBody>
      </p:sp>
      <p:sp>
        <p:nvSpPr>
          <p:cNvPr id="459" name="Text Placeholder 458"/>
          <p:cNvSpPr>
            <a:spLocks noGrp="1"/>
          </p:cNvSpPr>
          <p:nvPr>
            <p:ph type="body" sz="quarter" idx="26"/>
          </p:nvPr>
        </p:nvSpPr>
        <p:spPr>
          <a:xfrm>
            <a:off x="32914027" y="6058204"/>
            <a:ext cx="10047018" cy="12157152"/>
          </a:xfrm>
        </p:spPr>
        <p:txBody>
          <a:bodyPr/>
          <a:lstStyle/>
          <a:p>
            <a:pPr marL="342900" indent="-342900">
              <a:buFont typeface="Arial" panose="020B0604020202020204" pitchFamily="34" charset="0"/>
              <a:buChar char="•"/>
            </a:pPr>
            <a:r>
              <a:rPr lang="en-US" dirty="0"/>
              <a:t>S</a:t>
            </a:r>
            <a:r>
              <a:rPr lang="en-US" dirty="0" smtClean="0"/>
              <a:t>atellite remote sensing, such as Fluorescence Line height, is very useful in its ability to help locate high chlorophyll levels at the ocean </a:t>
            </a:r>
            <a:r>
              <a:rPr lang="en-US" dirty="0"/>
              <a:t>surface, but can be misleading about the rest of the water </a:t>
            </a:r>
            <a:r>
              <a:rPr lang="en-US" dirty="0" smtClean="0"/>
              <a:t>column.  </a:t>
            </a:r>
            <a:r>
              <a:rPr lang="en-US" dirty="0"/>
              <a:t>P</a:t>
            </a:r>
            <a:r>
              <a:rPr lang="en-US" dirty="0" smtClean="0"/>
              <a:t>rofiling instruments are needed to reveal the much greater detail of species identification and  location in 3-space, along with other ocean environmental structural data. </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a:t>Glider and OPD results provided a picture of </a:t>
            </a:r>
            <a:r>
              <a:rPr lang="en-US" i="1" dirty="0"/>
              <a:t>Karenia</a:t>
            </a:r>
            <a:r>
              <a:rPr lang="en-US" dirty="0"/>
              <a:t> distributions that was not obtainable by discrete sampling from shipboard or from remote sensing.  Water column physical structure was demonstrably complex and likely played a role in the aggregation behavior of </a:t>
            </a:r>
            <a:r>
              <a:rPr lang="en-US" i="1" dirty="0" smtClean="0"/>
              <a:t>Karenia </a:t>
            </a:r>
            <a:r>
              <a:rPr lang="en-US" dirty="0" smtClean="0"/>
              <a:t>and other species of the community.</a:t>
            </a:r>
          </a:p>
          <a:p>
            <a:r>
              <a:rPr lang="en-US" dirty="0" smtClean="0"/>
              <a:t>  </a:t>
            </a:r>
            <a:endParaRPr lang="en-US" dirty="0"/>
          </a:p>
          <a:p>
            <a:pPr marL="342900" indent="-342900">
              <a:buFont typeface="Arial" panose="020B0604020202020204" pitchFamily="34" charset="0"/>
              <a:buChar char="•"/>
            </a:pPr>
            <a:r>
              <a:rPr lang="en-US" dirty="0" smtClean="0"/>
              <a:t>The </a:t>
            </a:r>
            <a:r>
              <a:rPr lang="en-US" dirty="0"/>
              <a:t>data </a:t>
            </a:r>
            <a:r>
              <a:rPr lang="en-US" dirty="0" smtClean="0"/>
              <a:t>collected during the glider missions showed a </a:t>
            </a:r>
            <a:r>
              <a:rPr lang="en-US" dirty="0"/>
              <a:t>strong thermocline coupled with upwelling along the bottom in regions outside of the surface bloom area.  On its southern transect, this stratification can be seen to disappear at the 20m isobath in the region where the surface bloom was detected within the satellite </a:t>
            </a:r>
            <a:r>
              <a:rPr lang="en-US" dirty="0" smtClean="0"/>
              <a:t>images.  </a:t>
            </a:r>
            <a:r>
              <a:rPr lang="en-US" dirty="0"/>
              <a:t>The </a:t>
            </a:r>
            <a:r>
              <a:rPr lang="en-US" dirty="0" smtClean="0"/>
              <a:t>gliders encountered </a:t>
            </a:r>
            <a:r>
              <a:rPr lang="en-US" dirty="0"/>
              <a:t>well mixed areas for the remainder of </a:t>
            </a:r>
            <a:r>
              <a:rPr lang="en-US" dirty="0" smtClean="0"/>
              <a:t>the deployment.</a:t>
            </a:r>
          </a:p>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r>
              <a:rPr lang="en-US" dirty="0" smtClean="0"/>
              <a:t>Mission </a:t>
            </a:r>
            <a:r>
              <a:rPr lang="en-US" dirty="0"/>
              <a:t>data from Mote was disseminated to USF and GCOOS through the GliderTracker generated KML file.  The KML file was regularly harvested by GCOOS software and ingested into the GCOOS data portal for immediate display.  </a:t>
            </a:r>
            <a:r>
              <a:rPr lang="en-US" dirty="0" smtClean="0"/>
              <a:t>Mission </a:t>
            </a:r>
            <a:r>
              <a:rPr lang="en-US" dirty="0"/>
              <a:t>data from USF’s Bass glider was made available to GCOOS and Mote through USF’s web portal. Data was supplied as tab-delimited text files generated from the glider’s binary SBD and TBD files. The text files were harvested by GCOOS and ingested into the GCOOS data portal.</a:t>
            </a:r>
          </a:p>
          <a:p>
            <a:endParaRPr lang="en-US" dirty="0" smtClean="0"/>
          </a:p>
        </p:txBody>
      </p:sp>
      <p:sp>
        <p:nvSpPr>
          <p:cNvPr id="460" name="Text Placeholder 459"/>
          <p:cNvSpPr>
            <a:spLocks noGrp="1"/>
          </p:cNvSpPr>
          <p:nvPr>
            <p:ph type="body" sz="quarter" idx="27"/>
          </p:nvPr>
        </p:nvSpPr>
        <p:spPr>
          <a:xfrm>
            <a:off x="42755045" y="27163730"/>
            <a:ext cx="10047018" cy="754045"/>
          </a:xfrm>
        </p:spPr>
        <p:txBody>
          <a:bodyPr/>
          <a:lstStyle/>
          <a:p>
            <a:r>
              <a:rPr lang="en-US" dirty="0" smtClean="0"/>
              <a:t>REFERENCES</a:t>
            </a:r>
            <a:endParaRPr lang="en-US" dirty="0"/>
          </a:p>
        </p:txBody>
      </p:sp>
      <p:sp>
        <p:nvSpPr>
          <p:cNvPr id="461" name="Text Placeholder 460"/>
          <p:cNvSpPr>
            <a:spLocks noGrp="1"/>
          </p:cNvSpPr>
          <p:nvPr>
            <p:ph type="body" sz="quarter" idx="28"/>
          </p:nvPr>
        </p:nvSpPr>
        <p:spPr>
          <a:xfrm>
            <a:off x="44629619" y="28237973"/>
            <a:ext cx="10052050" cy="846363"/>
          </a:xfrm>
        </p:spPr>
        <p:txBody>
          <a:bodyPr/>
          <a:lstStyle/>
          <a:p>
            <a:endParaRPr lang="en-US" dirty="0"/>
          </a:p>
        </p:txBody>
      </p:sp>
      <p:sp>
        <p:nvSpPr>
          <p:cNvPr id="462" name="Text Placeholder 461"/>
          <p:cNvSpPr>
            <a:spLocks noGrp="1"/>
          </p:cNvSpPr>
          <p:nvPr>
            <p:ph type="body" sz="quarter" idx="29"/>
          </p:nvPr>
        </p:nvSpPr>
        <p:spPr>
          <a:xfrm>
            <a:off x="33023175" y="23831496"/>
            <a:ext cx="10047018" cy="754045"/>
          </a:xfrm>
        </p:spPr>
        <p:txBody>
          <a:bodyPr/>
          <a:lstStyle/>
          <a:p>
            <a:r>
              <a:rPr lang="en-US" dirty="0" smtClean="0"/>
              <a:t>ACKNOWLEDGEMENTS</a:t>
            </a:r>
            <a:endParaRPr lang="en-US" dirty="0"/>
          </a:p>
        </p:txBody>
      </p:sp>
      <p:sp>
        <p:nvSpPr>
          <p:cNvPr id="463" name="Text Placeholder 462"/>
          <p:cNvSpPr>
            <a:spLocks noGrp="1"/>
          </p:cNvSpPr>
          <p:nvPr>
            <p:ph type="body" sz="quarter" idx="30"/>
          </p:nvPr>
        </p:nvSpPr>
        <p:spPr>
          <a:xfrm>
            <a:off x="32914027" y="26433446"/>
            <a:ext cx="10052050" cy="6001621"/>
          </a:xfrm>
        </p:spPr>
        <p:txBody>
          <a:bodyPr/>
          <a:lstStyle/>
          <a:p>
            <a:r>
              <a:rPr lang="en-US" dirty="0"/>
              <a:t>The autonomous underwater vehicle (AUV) portion of the resources for this collaborative project was sponsored by the Gulf of Mexico Coastal Ocean Observing System (GCOOS) and State of Florida Fish and Wildlife Conservation Commission (FWC</a:t>
            </a:r>
            <a:r>
              <a:rPr lang="en-US" dirty="0" smtClean="0"/>
              <a:t>).</a:t>
            </a:r>
          </a:p>
          <a:p>
            <a:r>
              <a:rPr lang="en-US" dirty="0"/>
              <a:t>A glider equipped with an OPD payload was deployed in multiple discrete deployments throughout the fall during the height of the 2012-2013 bloom.  Beginning in July, 2012, three deployments were conducted under GCOOS funding with portions of two more deployments partially supported.  (The two partially supported deployments also received support from GCOOS to conduct joint glider operations with USF [NOAA Award NA08NOS4730411, </a:t>
            </a:r>
            <a:r>
              <a:rPr lang="en-US" dirty="0" smtClean="0"/>
              <a:t>Sub award </a:t>
            </a:r>
            <a:r>
              <a:rPr lang="en-US" dirty="0"/>
              <a:t>99S120306].)   Another complementary two missions were completed with funding from the State of Florida in a cooperative effort with the Florida Wildlife Research Institute.  </a:t>
            </a:r>
          </a:p>
          <a:p>
            <a:endParaRPr lang="en-US" dirty="0"/>
          </a:p>
        </p:txBody>
      </p:sp>
      <p:sp>
        <p:nvSpPr>
          <p:cNvPr id="464" name="Text Placeholder 463"/>
          <p:cNvSpPr>
            <a:spLocks noGrp="1"/>
          </p:cNvSpPr>
          <p:nvPr>
            <p:ph type="body" sz="quarter" idx="96"/>
          </p:nvPr>
        </p:nvSpPr>
        <p:spPr>
          <a:xfrm>
            <a:off x="951133" y="15786926"/>
            <a:ext cx="10056813" cy="7540504"/>
          </a:xfrm>
        </p:spPr>
        <p:txBody>
          <a:bodyPr/>
          <a:lstStyle/>
          <a:p>
            <a:r>
              <a:rPr lang="en-US" dirty="0" smtClean="0"/>
              <a:t>The </a:t>
            </a:r>
            <a:r>
              <a:rPr lang="en-US" dirty="0"/>
              <a:t>Mote autonomous underwater vehicle (AUV) </a:t>
            </a:r>
            <a:r>
              <a:rPr lang="en-US" dirty="0" smtClean="0"/>
              <a:t>, Waldo, was </a:t>
            </a:r>
            <a:r>
              <a:rPr lang="en-US" dirty="0"/>
              <a:t>equipped with a flow-thru CTD and </a:t>
            </a:r>
            <a:r>
              <a:rPr lang="en-US" dirty="0" smtClean="0"/>
              <a:t>the </a:t>
            </a:r>
            <a:r>
              <a:rPr lang="en-US" dirty="0"/>
              <a:t>Mote-developed Optical Phytoplankton </a:t>
            </a:r>
            <a:r>
              <a:rPr lang="en-US" dirty="0" smtClean="0"/>
              <a:t>Discriminator instrument.  </a:t>
            </a:r>
            <a:r>
              <a:rPr lang="en-US" dirty="0"/>
              <a:t>The OPD is a mobile water sampling spectrophotometer employed to quantify </a:t>
            </a:r>
            <a:r>
              <a:rPr lang="en-US" dirty="0" smtClean="0"/>
              <a:t>various species </a:t>
            </a:r>
            <a:r>
              <a:rPr lang="en-US" dirty="0"/>
              <a:t>of the Gulf phytoplankton community, including red tide.  The USF AUV </a:t>
            </a:r>
            <a:r>
              <a:rPr lang="en-US" dirty="0" smtClean="0"/>
              <a:t>, Bass, was </a:t>
            </a:r>
            <a:r>
              <a:rPr lang="en-US" dirty="0"/>
              <a:t>equipped with a similar CTD as well as with </a:t>
            </a:r>
            <a:r>
              <a:rPr lang="en-US" dirty="0" smtClean="0"/>
              <a:t>fluorometric </a:t>
            </a:r>
            <a:r>
              <a:rPr lang="en-US" dirty="0"/>
              <a:t>sensors for chlorophyll, CDOM, </a:t>
            </a:r>
            <a:r>
              <a:rPr lang="en-US" dirty="0" smtClean="0"/>
              <a:t> &amp;backscatter</a:t>
            </a:r>
            <a:r>
              <a:rPr lang="en-US" dirty="0" smtClean="0"/>
              <a:t>, </a:t>
            </a:r>
            <a:r>
              <a:rPr lang="en-US" dirty="0" smtClean="0"/>
              <a:t>and with sensors for dissolved </a:t>
            </a:r>
            <a:r>
              <a:rPr lang="en-US" dirty="0" smtClean="0"/>
              <a:t>oxygen </a:t>
            </a:r>
            <a:r>
              <a:rPr lang="en-US" dirty="0"/>
              <a:t>and </a:t>
            </a:r>
            <a:r>
              <a:rPr lang="en-US" dirty="0" smtClean="0"/>
              <a:t>irradiance.  </a:t>
            </a:r>
            <a:r>
              <a:rPr lang="en-US" dirty="0"/>
              <a:t>S</a:t>
            </a:r>
            <a:r>
              <a:rPr lang="en-US" dirty="0" smtClean="0"/>
              <a:t>urface </a:t>
            </a:r>
            <a:r>
              <a:rPr lang="en-US" dirty="0"/>
              <a:t>vessels took CTD measurements and obtained water samples returned to the lab for HPLC analysis of toxins and pigments and for direct cells/liter measurements of red tide.  Ashore, remote imagery data and ocean model predictions were produced to guide the data collection efforts</a:t>
            </a:r>
            <a:r>
              <a:rPr lang="en-US" dirty="0" smtClean="0"/>
              <a:t>.</a:t>
            </a:r>
          </a:p>
          <a:p>
            <a:r>
              <a:rPr lang="en-US" dirty="0"/>
              <a:t>Data from Mote’s </a:t>
            </a:r>
            <a:r>
              <a:rPr lang="en-US" dirty="0" smtClean="0"/>
              <a:t>AUV was </a:t>
            </a:r>
            <a:r>
              <a:rPr lang="en-US" dirty="0"/>
              <a:t>ingested into the SO COOL data processing center via a RUDICS Iridium connection.  Initial processing and archiving was handled by Teledyne-Webb Research’s ‘dockserver’ and ‘dataserver’ applications.  Incoming files were processed in near real-time and made visible to glider operators and scientists through the ‘Data Visualizer’ tool.</a:t>
            </a:r>
          </a:p>
          <a:p>
            <a:r>
              <a:rPr lang="en-US" dirty="0" smtClean="0"/>
              <a:t>  </a:t>
            </a:r>
            <a:endParaRPr lang="en-US" dirty="0"/>
          </a:p>
        </p:txBody>
      </p:sp>
      <p:sp>
        <p:nvSpPr>
          <p:cNvPr id="465" name="Text Placeholder 464"/>
          <p:cNvSpPr>
            <a:spLocks noGrp="1"/>
          </p:cNvSpPr>
          <p:nvPr>
            <p:ph type="body" sz="quarter" idx="150"/>
          </p:nvPr>
        </p:nvSpPr>
        <p:spPr/>
        <p:txBody>
          <a:bodyPr>
            <a:normAutofit fontScale="70000" lnSpcReduction="20000"/>
          </a:bodyPr>
          <a:lstStyle/>
          <a:p>
            <a:r>
              <a:rPr lang="en-US" baseline="30000" dirty="0"/>
              <a:t>1</a:t>
            </a:r>
            <a:r>
              <a:rPr lang="en-US" dirty="0"/>
              <a:t>Mote Marine Laboratory, 1600 Ken Thompson Parkway, Sarasota, FL 34236, USA</a:t>
            </a:r>
          </a:p>
          <a:p>
            <a:r>
              <a:rPr lang="en-US" baseline="30000" dirty="0"/>
              <a:t>2</a:t>
            </a:r>
            <a:r>
              <a:rPr lang="en-US" dirty="0"/>
              <a:t>University of South Florida, 140 7th Avenue South, St. Petersburg, FL 33701, USA</a:t>
            </a:r>
          </a:p>
          <a:p>
            <a:endParaRPr lang="en-US" dirty="0"/>
          </a:p>
        </p:txBody>
      </p:sp>
      <p:sp>
        <p:nvSpPr>
          <p:cNvPr id="466" name="Text Placeholder 465"/>
          <p:cNvSpPr>
            <a:spLocks noGrp="1"/>
          </p:cNvSpPr>
          <p:nvPr>
            <p:ph type="body" sz="quarter" idx="151"/>
          </p:nvPr>
        </p:nvSpPr>
        <p:spPr>
          <a:xfrm>
            <a:off x="5932593" y="2322286"/>
            <a:ext cx="31998968" cy="1027158"/>
          </a:xfrm>
        </p:spPr>
        <p:txBody>
          <a:bodyPr>
            <a:normAutofit/>
          </a:bodyPr>
          <a:lstStyle/>
          <a:p>
            <a:r>
              <a:rPr lang="en-US" sz="5400" dirty="0"/>
              <a:t>Alan Hails</a:t>
            </a:r>
            <a:r>
              <a:rPr lang="en-US" sz="5400" baseline="30000" dirty="0"/>
              <a:t>1</a:t>
            </a:r>
            <a:r>
              <a:rPr lang="en-US" sz="5400" dirty="0"/>
              <a:t>, Gary Kirkpatrick</a:t>
            </a:r>
            <a:r>
              <a:rPr lang="en-US" sz="5400" baseline="30000" dirty="0"/>
              <a:t>1</a:t>
            </a:r>
            <a:r>
              <a:rPr lang="en-US" sz="5400" dirty="0"/>
              <a:t>, Chad Lembke</a:t>
            </a:r>
            <a:r>
              <a:rPr lang="en-US" sz="5400" baseline="30000" dirty="0"/>
              <a:t>2</a:t>
            </a:r>
            <a:r>
              <a:rPr lang="en-US" sz="5400" dirty="0"/>
              <a:t>, Robert Currier</a:t>
            </a:r>
            <a:r>
              <a:rPr lang="en-US" sz="5400" baseline="30000" dirty="0"/>
              <a:t>1</a:t>
            </a:r>
            <a:r>
              <a:rPr lang="en-US" sz="5400" dirty="0"/>
              <a:t>, L. Kellie Dixon</a:t>
            </a:r>
            <a:r>
              <a:rPr lang="en-US" sz="5400" baseline="30000" dirty="0"/>
              <a:t>1</a:t>
            </a:r>
            <a:endParaRPr lang="en-US" sz="5400" dirty="0"/>
          </a:p>
          <a:p>
            <a:endParaRPr lang="en-US" sz="5400" dirty="0"/>
          </a:p>
        </p:txBody>
      </p:sp>
      <p:sp>
        <p:nvSpPr>
          <p:cNvPr id="467" name="Text Placeholder 466"/>
          <p:cNvSpPr>
            <a:spLocks noGrp="1"/>
          </p:cNvSpPr>
          <p:nvPr>
            <p:ph type="body" sz="quarter" idx="153"/>
          </p:nvPr>
        </p:nvSpPr>
        <p:spPr>
          <a:xfrm>
            <a:off x="5932593" y="318771"/>
            <a:ext cx="31998968" cy="1299014"/>
          </a:xfrm>
        </p:spPr>
        <p:txBody>
          <a:bodyPr>
            <a:noAutofit/>
          </a:bodyPr>
          <a:lstStyle/>
          <a:p>
            <a:r>
              <a:rPr lang="en-US" sz="6600" dirty="0"/>
              <a:t>SUCCESSFUL OCEAN OBSERVATORIES AT WORK ON A HARMFUL ALGAL BLOOM ON THE WEST FLORIDA SHELF</a:t>
            </a:r>
          </a:p>
          <a:p>
            <a:endParaRPr lang="en-US" sz="66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7971" y="18109906"/>
            <a:ext cx="10058400" cy="6877431"/>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6929" t="-1" r="13555" b="-1"/>
          <a:stretch/>
        </p:blipFill>
        <p:spPr>
          <a:xfrm>
            <a:off x="16557171" y="11716429"/>
            <a:ext cx="4911138" cy="3088142"/>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6857" r="13684"/>
          <a:stretch/>
        </p:blipFill>
        <p:spPr>
          <a:xfrm>
            <a:off x="16557171" y="14804571"/>
            <a:ext cx="4898345" cy="3082299"/>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7156" r="14182"/>
          <a:stretch/>
        </p:blipFill>
        <p:spPr>
          <a:xfrm>
            <a:off x="16557171" y="8602875"/>
            <a:ext cx="4898345" cy="311355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857613" y="8602874"/>
            <a:ext cx="4554415" cy="3145393"/>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57613" y="11767468"/>
            <a:ext cx="4554415" cy="3145393"/>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57613" y="14964513"/>
            <a:ext cx="4554415" cy="3145393"/>
          </a:xfrm>
          <a:prstGeom prst="rect">
            <a:avLst/>
          </a:prstGeom>
        </p:spPr>
      </p:pic>
      <p:sp>
        <p:nvSpPr>
          <p:cNvPr id="28" name="TextBox 27"/>
          <p:cNvSpPr txBox="1"/>
          <p:nvPr/>
        </p:nvSpPr>
        <p:spPr>
          <a:xfrm>
            <a:off x="29079988" y="10059288"/>
            <a:ext cx="4422903" cy="276999"/>
          </a:xfrm>
          <a:prstGeom prst="rect">
            <a:avLst/>
          </a:prstGeom>
          <a:noFill/>
        </p:spPr>
        <p:txBody>
          <a:bodyPr wrap="square" rtlCol="0">
            <a:spAutoFit/>
          </a:bodyPr>
          <a:lstStyle/>
          <a:p>
            <a:pPr algn="ctr"/>
            <a:r>
              <a:rPr lang="en-US" sz="1200" dirty="0" smtClean="0">
                <a:solidFill>
                  <a:schemeClr val="bg2"/>
                </a:solidFill>
              </a:rPr>
              <a:t>MOTE SIM. INDEX COLOR SCALE</a:t>
            </a:r>
            <a:endParaRPr lang="en-US" sz="1200" dirty="0">
              <a:solidFill>
                <a:schemeClr val="bg2"/>
              </a:solidFill>
            </a:endParaRPr>
          </a:p>
        </p:txBody>
      </p:sp>
      <p:sp>
        <p:nvSpPr>
          <p:cNvPr id="29" name="TextBox 28"/>
          <p:cNvSpPr txBox="1"/>
          <p:nvPr/>
        </p:nvSpPr>
        <p:spPr>
          <a:xfrm>
            <a:off x="12465923" y="18698237"/>
            <a:ext cx="8182496" cy="646331"/>
          </a:xfrm>
          <a:prstGeom prst="rect">
            <a:avLst/>
          </a:prstGeom>
          <a:noFill/>
        </p:spPr>
        <p:txBody>
          <a:bodyPr wrap="none" rtlCol="0">
            <a:spAutoFit/>
          </a:bodyPr>
          <a:lstStyle/>
          <a:p>
            <a:r>
              <a:rPr lang="en-US" sz="1800" dirty="0">
                <a:solidFill>
                  <a:schemeClr val="bg1"/>
                </a:solidFill>
                <a:latin typeface="Times New Roman" panose="02020603050405020304" pitchFamily="18" charset="0"/>
                <a:cs typeface="Times New Roman" panose="02020603050405020304" pitchFamily="18" charset="0"/>
              </a:rPr>
              <a:t>Spatial representation of Similarity Index (SI) of </a:t>
            </a:r>
            <a:r>
              <a:rPr lang="en-US" sz="1800" i="1" dirty="0">
                <a:solidFill>
                  <a:schemeClr val="bg1"/>
                </a:solidFill>
                <a:latin typeface="Times New Roman" panose="02020603050405020304" pitchFamily="18" charset="0"/>
                <a:cs typeface="Times New Roman" panose="02020603050405020304" pitchFamily="18" charset="0"/>
              </a:rPr>
              <a:t>Karenia</a:t>
            </a:r>
            <a:r>
              <a:rPr lang="en-US" sz="1800" dirty="0">
                <a:solidFill>
                  <a:schemeClr val="bg1"/>
                </a:solidFill>
                <a:latin typeface="Times New Roman" panose="02020603050405020304" pitchFamily="18" charset="0"/>
                <a:cs typeface="Times New Roman" panose="02020603050405020304" pitchFamily="18" charset="0"/>
              </a:rPr>
              <a:t> </a:t>
            </a:r>
            <a:r>
              <a:rPr lang="en-US" sz="1800" i="1" dirty="0">
                <a:solidFill>
                  <a:schemeClr val="bg1"/>
                </a:solidFill>
                <a:latin typeface="Times New Roman" panose="02020603050405020304" pitchFamily="18" charset="0"/>
                <a:cs typeface="Times New Roman" panose="02020603050405020304" pitchFamily="18" charset="0"/>
              </a:rPr>
              <a:t>brevis</a:t>
            </a:r>
            <a:r>
              <a:rPr lang="en-US" sz="1800" dirty="0">
                <a:solidFill>
                  <a:schemeClr val="bg1"/>
                </a:solidFill>
                <a:latin typeface="Times New Roman" panose="02020603050405020304" pitchFamily="18" charset="0"/>
                <a:cs typeface="Times New Roman" panose="02020603050405020304" pitchFamily="18" charset="0"/>
              </a:rPr>
              <a:t>, October </a:t>
            </a:r>
            <a:r>
              <a:rPr lang="en-US" sz="1800" dirty="0" smtClean="0">
                <a:solidFill>
                  <a:schemeClr val="bg1"/>
                </a:solidFill>
                <a:latin typeface="Times New Roman" panose="02020603050405020304" pitchFamily="18" charset="0"/>
                <a:cs typeface="Times New Roman" panose="02020603050405020304" pitchFamily="18" charset="0"/>
              </a:rPr>
              <a:t>4-25, </a:t>
            </a:r>
            <a:r>
              <a:rPr lang="en-US" sz="1800" dirty="0">
                <a:solidFill>
                  <a:schemeClr val="bg1"/>
                </a:solidFill>
                <a:latin typeface="Times New Roman" panose="02020603050405020304" pitchFamily="18" charset="0"/>
                <a:cs typeface="Times New Roman" panose="02020603050405020304" pitchFamily="18" charset="0"/>
              </a:rPr>
              <a:t>2012.  </a:t>
            </a:r>
            <a:endParaRPr lang="en-US" sz="1800" dirty="0" smtClean="0">
              <a:solidFill>
                <a:schemeClr val="bg1"/>
              </a:solidFill>
              <a:latin typeface="Times New Roman" panose="02020603050405020304" pitchFamily="18" charset="0"/>
              <a:cs typeface="Times New Roman" panose="02020603050405020304" pitchFamily="18" charset="0"/>
            </a:endParaRPr>
          </a:p>
          <a:p>
            <a:r>
              <a:rPr lang="en-US" sz="1800" dirty="0" smtClean="0">
                <a:solidFill>
                  <a:schemeClr val="bg1"/>
                </a:solidFill>
                <a:latin typeface="Times New Roman" panose="02020603050405020304" pitchFamily="18" charset="0"/>
                <a:cs typeface="Times New Roman" panose="02020603050405020304" pitchFamily="18" charset="0"/>
              </a:rPr>
              <a:t>SI </a:t>
            </a:r>
            <a:r>
              <a:rPr lang="en-US" sz="1800" dirty="0">
                <a:solidFill>
                  <a:schemeClr val="bg1"/>
                </a:solidFill>
                <a:latin typeface="Times New Roman" panose="02020603050405020304" pitchFamily="18" charset="0"/>
                <a:cs typeface="Times New Roman" panose="02020603050405020304" pitchFamily="18" charset="0"/>
              </a:rPr>
              <a:t>greater than 0.6 indicate </a:t>
            </a:r>
            <a:r>
              <a:rPr lang="en-US" sz="1800" i="1" dirty="0">
                <a:solidFill>
                  <a:schemeClr val="bg1"/>
                </a:solidFill>
                <a:latin typeface="Times New Roman" panose="02020603050405020304" pitchFamily="18" charset="0"/>
                <a:cs typeface="Times New Roman" panose="02020603050405020304" pitchFamily="18" charset="0"/>
              </a:rPr>
              <a:t>K. brevis</a:t>
            </a:r>
            <a:r>
              <a:rPr lang="en-US" sz="1800" dirty="0" smtClean="0">
                <a:solidFill>
                  <a:schemeClr val="bg1"/>
                </a:solidFill>
                <a:latin typeface="Times New Roman" panose="02020603050405020304" pitchFamily="18" charset="0"/>
                <a:cs typeface="Times New Roman" panose="02020603050405020304" pitchFamily="18" charset="0"/>
              </a:rPr>
              <a:t>.  Also plotted is the track of USF glider Bass.</a:t>
            </a: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77639" y="24490450"/>
            <a:ext cx="10058400" cy="7091172"/>
          </a:xfrm>
          <a:prstGeom prst="rect">
            <a:avLst/>
          </a:prstGeom>
        </p:spPr>
      </p:pic>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977101" y="27751423"/>
            <a:ext cx="776894" cy="3706285"/>
          </a:xfrm>
          <a:prstGeom prst="rect">
            <a:avLst/>
          </a:prstGeom>
        </p:spPr>
      </p:pic>
      <p:sp>
        <p:nvSpPr>
          <p:cNvPr id="48" name="TextBox 47"/>
          <p:cNvSpPr txBox="1"/>
          <p:nvPr/>
        </p:nvSpPr>
        <p:spPr>
          <a:xfrm>
            <a:off x="12121252" y="25196967"/>
            <a:ext cx="9086590" cy="646331"/>
          </a:xfrm>
          <a:prstGeom prst="rect">
            <a:avLst/>
          </a:prstGeom>
          <a:noFill/>
        </p:spPr>
        <p:txBody>
          <a:bodyPr wrap="none" rtlCol="0">
            <a:spAutoFit/>
          </a:bodyPr>
          <a:lstStyle/>
          <a:p>
            <a:r>
              <a:rPr lang="en-US" sz="1800" dirty="0" smtClean="0">
                <a:solidFill>
                  <a:schemeClr val="bg1"/>
                </a:solidFill>
                <a:latin typeface="Times New Roman" panose="02020603050405020304" pitchFamily="18" charset="0"/>
                <a:cs typeface="Times New Roman" panose="02020603050405020304" pitchFamily="18" charset="0"/>
              </a:rPr>
              <a:t>Zoomed spatial </a:t>
            </a:r>
            <a:r>
              <a:rPr lang="en-US" sz="1800" dirty="0">
                <a:solidFill>
                  <a:schemeClr val="bg1"/>
                </a:solidFill>
                <a:latin typeface="Times New Roman" panose="02020603050405020304" pitchFamily="18" charset="0"/>
                <a:cs typeface="Times New Roman" panose="02020603050405020304" pitchFamily="18" charset="0"/>
              </a:rPr>
              <a:t>representation of Similarity Index (SI) of </a:t>
            </a:r>
            <a:r>
              <a:rPr lang="en-US" sz="1800" i="1" dirty="0">
                <a:solidFill>
                  <a:schemeClr val="bg1"/>
                </a:solidFill>
                <a:latin typeface="Times New Roman" panose="02020603050405020304" pitchFamily="18" charset="0"/>
                <a:cs typeface="Times New Roman" panose="02020603050405020304" pitchFamily="18" charset="0"/>
              </a:rPr>
              <a:t>Karenia</a:t>
            </a:r>
            <a:r>
              <a:rPr lang="en-US" sz="1800" dirty="0">
                <a:solidFill>
                  <a:schemeClr val="bg1"/>
                </a:solidFill>
                <a:latin typeface="Times New Roman" panose="02020603050405020304" pitchFamily="18" charset="0"/>
                <a:cs typeface="Times New Roman" panose="02020603050405020304" pitchFamily="18" charset="0"/>
              </a:rPr>
              <a:t> </a:t>
            </a:r>
            <a:r>
              <a:rPr lang="en-US" sz="1800" i="1" dirty="0">
                <a:solidFill>
                  <a:schemeClr val="bg1"/>
                </a:solidFill>
                <a:latin typeface="Times New Roman" panose="02020603050405020304" pitchFamily="18" charset="0"/>
                <a:cs typeface="Times New Roman" panose="02020603050405020304" pitchFamily="18" charset="0"/>
              </a:rPr>
              <a:t>brevis</a:t>
            </a:r>
            <a:r>
              <a:rPr lang="en-US" sz="1800" dirty="0">
                <a:solidFill>
                  <a:schemeClr val="bg1"/>
                </a:solidFill>
                <a:latin typeface="Times New Roman" panose="02020603050405020304" pitchFamily="18" charset="0"/>
                <a:cs typeface="Times New Roman" panose="02020603050405020304" pitchFamily="18" charset="0"/>
              </a:rPr>
              <a:t>, October </a:t>
            </a:r>
            <a:r>
              <a:rPr lang="en-US" sz="1800" dirty="0" smtClean="0">
                <a:solidFill>
                  <a:schemeClr val="bg1"/>
                </a:solidFill>
                <a:latin typeface="Times New Roman" panose="02020603050405020304" pitchFamily="18" charset="0"/>
                <a:cs typeface="Times New Roman" panose="02020603050405020304" pitchFamily="18" charset="0"/>
              </a:rPr>
              <a:t>18-25, </a:t>
            </a:r>
            <a:r>
              <a:rPr lang="en-US" sz="1800" dirty="0">
                <a:solidFill>
                  <a:schemeClr val="bg1"/>
                </a:solidFill>
                <a:latin typeface="Times New Roman" panose="02020603050405020304" pitchFamily="18" charset="0"/>
                <a:cs typeface="Times New Roman" panose="02020603050405020304" pitchFamily="18" charset="0"/>
              </a:rPr>
              <a:t>2012.  </a:t>
            </a:r>
            <a:endParaRPr lang="en-US" sz="1800" dirty="0" smtClean="0">
              <a:solidFill>
                <a:schemeClr val="bg1"/>
              </a:solidFill>
              <a:latin typeface="Times New Roman" panose="02020603050405020304" pitchFamily="18" charset="0"/>
              <a:cs typeface="Times New Roman" panose="02020603050405020304" pitchFamily="18" charset="0"/>
            </a:endParaRPr>
          </a:p>
          <a:p>
            <a:r>
              <a:rPr lang="en-US" sz="1800" dirty="0" smtClean="0">
                <a:solidFill>
                  <a:schemeClr val="bg1"/>
                </a:solidFill>
                <a:latin typeface="Times New Roman" panose="02020603050405020304" pitchFamily="18" charset="0"/>
                <a:cs typeface="Times New Roman" panose="02020603050405020304" pitchFamily="18" charset="0"/>
              </a:rPr>
              <a:t>SI </a:t>
            </a:r>
            <a:r>
              <a:rPr lang="en-US" sz="1800" dirty="0">
                <a:solidFill>
                  <a:schemeClr val="bg1"/>
                </a:solidFill>
                <a:latin typeface="Times New Roman" panose="02020603050405020304" pitchFamily="18" charset="0"/>
                <a:cs typeface="Times New Roman" panose="02020603050405020304" pitchFamily="18" charset="0"/>
              </a:rPr>
              <a:t>greater than 0.6 indicate </a:t>
            </a:r>
            <a:r>
              <a:rPr lang="en-US" sz="1800" i="1" dirty="0">
                <a:solidFill>
                  <a:schemeClr val="bg1"/>
                </a:solidFill>
                <a:latin typeface="Times New Roman" panose="02020603050405020304" pitchFamily="18" charset="0"/>
                <a:cs typeface="Times New Roman" panose="02020603050405020304" pitchFamily="18" charset="0"/>
              </a:rPr>
              <a:t>K. brevis</a:t>
            </a:r>
            <a:r>
              <a:rPr lang="en-US" sz="1800" dirty="0">
                <a:solidFill>
                  <a:schemeClr val="bg1"/>
                </a:solidFill>
                <a:latin typeface="Times New Roman" panose="02020603050405020304" pitchFamily="18" charset="0"/>
                <a:cs typeface="Times New Roman" panose="02020603050405020304" pitchFamily="18" charset="0"/>
              </a:rPr>
              <a:t>.</a:t>
            </a:r>
          </a:p>
        </p:txBody>
      </p:sp>
      <p:pic>
        <p:nvPicPr>
          <p:cNvPr id="49" name="Picture 4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816216" y="18201031"/>
            <a:ext cx="2743200" cy="1640745"/>
          </a:xfrm>
          <a:prstGeom prst="rect">
            <a:avLst/>
          </a:prstGeom>
        </p:spPr>
      </p:pic>
      <p:pic>
        <p:nvPicPr>
          <p:cNvPr id="50" name="Picture 4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659429" y="18223168"/>
            <a:ext cx="2743200" cy="1640745"/>
          </a:xfrm>
          <a:prstGeom prst="rect">
            <a:avLst/>
          </a:prstGeom>
        </p:spPr>
      </p:pic>
      <p:pic>
        <p:nvPicPr>
          <p:cNvPr id="51" name="Picture 5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944429" y="18201032"/>
            <a:ext cx="2743200" cy="1640745"/>
          </a:xfrm>
          <a:prstGeom prst="rect">
            <a:avLst/>
          </a:prstGeom>
        </p:spPr>
      </p:pic>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2944429" y="16537209"/>
            <a:ext cx="2743200" cy="1642156"/>
          </a:xfrm>
          <a:prstGeom prst="rect">
            <a:avLst/>
          </a:prstGeom>
        </p:spPr>
      </p:pic>
      <p:pic>
        <p:nvPicPr>
          <p:cNvPr id="53" name="Picture 5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5816216" y="16537209"/>
            <a:ext cx="2743200" cy="1640749"/>
          </a:xfrm>
          <a:prstGeom prst="rect">
            <a:avLst/>
          </a:prstGeom>
        </p:spPr>
      </p:pic>
      <p:pic>
        <p:nvPicPr>
          <p:cNvPr id="54" name="Picture 5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8659429" y="16537209"/>
            <a:ext cx="2743200" cy="1640749"/>
          </a:xfrm>
          <a:prstGeom prst="rect">
            <a:avLst/>
          </a:prstGeom>
        </p:spPr>
      </p:pic>
      <p:pic>
        <p:nvPicPr>
          <p:cNvPr id="62" name="Picture 6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2944429" y="19863913"/>
            <a:ext cx="2743200" cy="1640749"/>
          </a:xfrm>
          <a:prstGeom prst="rect">
            <a:avLst/>
          </a:prstGeom>
        </p:spPr>
      </p:pic>
      <p:pic>
        <p:nvPicPr>
          <p:cNvPr id="63" name="Picture 6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5798819" y="19863913"/>
            <a:ext cx="2743200" cy="1640749"/>
          </a:xfrm>
          <a:prstGeom prst="rect">
            <a:avLst/>
          </a:prstGeom>
        </p:spPr>
      </p:pic>
      <p:pic>
        <p:nvPicPr>
          <p:cNvPr id="64" name="Picture 6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670606" y="19841777"/>
            <a:ext cx="2743200" cy="1640749"/>
          </a:xfrm>
          <a:prstGeom prst="rect">
            <a:avLst/>
          </a:prstGeom>
        </p:spPr>
      </p:pic>
      <p:pic>
        <p:nvPicPr>
          <p:cNvPr id="65" name="Picture 6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22944429" y="21548620"/>
            <a:ext cx="2743200" cy="1640749"/>
          </a:xfrm>
          <a:prstGeom prst="rect">
            <a:avLst/>
          </a:prstGeom>
        </p:spPr>
      </p:pic>
      <p:pic>
        <p:nvPicPr>
          <p:cNvPr id="66" name="Picture 6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25798819" y="21548621"/>
            <a:ext cx="2743200" cy="1640749"/>
          </a:xfrm>
          <a:prstGeom prst="rect">
            <a:avLst/>
          </a:prstGeom>
        </p:spPr>
      </p:pic>
      <p:pic>
        <p:nvPicPr>
          <p:cNvPr id="67" name="Picture 6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8670606" y="21504660"/>
            <a:ext cx="2743200" cy="1640749"/>
          </a:xfrm>
          <a:prstGeom prst="rect">
            <a:avLst/>
          </a:prstGeom>
        </p:spPr>
      </p:pic>
      <p:pic>
        <p:nvPicPr>
          <p:cNvPr id="68" name="Picture 6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22944429" y="23256044"/>
            <a:ext cx="2743200" cy="1640749"/>
          </a:xfrm>
          <a:prstGeom prst="rect">
            <a:avLst/>
          </a:prstGeom>
        </p:spPr>
      </p:pic>
      <p:pic>
        <p:nvPicPr>
          <p:cNvPr id="69" name="Picture 68"/>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5798819" y="23256044"/>
            <a:ext cx="2743200" cy="1640749"/>
          </a:xfrm>
          <a:prstGeom prst="rect">
            <a:avLst/>
          </a:prstGeom>
        </p:spPr>
      </p:pic>
      <p:pic>
        <p:nvPicPr>
          <p:cNvPr id="70" name="Picture 69"/>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8659429" y="23256042"/>
            <a:ext cx="2743200" cy="1640749"/>
          </a:xfrm>
          <a:prstGeom prst="rect">
            <a:avLst/>
          </a:prstGeom>
        </p:spPr>
      </p:pic>
      <p:pic>
        <p:nvPicPr>
          <p:cNvPr id="71" name="Picture 70"/>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22944429" y="24939712"/>
            <a:ext cx="2743200" cy="1640749"/>
          </a:xfrm>
          <a:prstGeom prst="rect">
            <a:avLst/>
          </a:prstGeom>
        </p:spPr>
      </p:pic>
      <p:pic>
        <p:nvPicPr>
          <p:cNvPr id="72" name="Picture 7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25798819" y="24939712"/>
            <a:ext cx="2743200" cy="1640749"/>
          </a:xfrm>
          <a:prstGeom prst="rect">
            <a:avLst/>
          </a:prstGeom>
        </p:spPr>
      </p:pic>
      <p:pic>
        <p:nvPicPr>
          <p:cNvPr id="73" name="Picture 7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8670606" y="24939712"/>
            <a:ext cx="2743200" cy="1640749"/>
          </a:xfrm>
          <a:prstGeom prst="rect">
            <a:avLst/>
          </a:prstGeom>
        </p:spPr>
      </p:pic>
      <p:pic>
        <p:nvPicPr>
          <p:cNvPr id="74" name="Picture 7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2944429" y="26619925"/>
            <a:ext cx="2743200" cy="1640749"/>
          </a:xfrm>
          <a:prstGeom prst="rect">
            <a:avLst/>
          </a:prstGeom>
        </p:spPr>
      </p:pic>
      <p:pic>
        <p:nvPicPr>
          <p:cNvPr id="75" name="Picture 7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5798819" y="26619924"/>
            <a:ext cx="2743200" cy="1640749"/>
          </a:xfrm>
          <a:prstGeom prst="rect">
            <a:avLst/>
          </a:prstGeom>
        </p:spPr>
      </p:pic>
      <p:pic>
        <p:nvPicPr>
          <p:cNvPr id="76" name="Picture 7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28653209" y="26619925"/>
            <a:ext cx="2743200" cy="1640749"/>
          </a:xfrm>
          <a:prstGeom prst="rect">
            <a:avLst/>
          </a:prstGeom>
        </p:spPr>
      </p:pic>
      <p:pic>
        <p:nvPicPr>
          <p:cNvPr id="78" name="Picture 7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5798819" y="28302165"/>
            <a:ext cx="2743200" cy="1640749"/>
          </a:xfrm>
          <a:prstGeom prst="rect">
            <a:avLst/>
          </a:prstGeom>
        </p:spPr>
      </p:pic>
      <p:pic>
        <p:nvPicPr>
          <p:cNvPr id="79" name="Picture 7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28659429" y="28301105"/>
            <a:ext cx="2743200" cy="1640749"/>
          </a:xfrm>
          <a:prstGeom prst="rect">
            <a:avLst/>
          </a:prstGeom>
        </p:spPr>
      </p:pic>
      <p:sp>
        <p:nvSpPr>
          <p:cNvPr id="448" name="TextBox 447"/>
          <p:cNvSpPr txBox="1"/>
          <p:nvPr/>
        </p:nvSpPr>
        <p:spPr>
          <a:xfrm>
            <a:off x="19678468" y="27286894"/>
            <a:ext cx="1374159" cy="461665"/>
          </a:xfrm>
          <a:prstGeom prst="rect">
            <a:avLst/>
          </a:prstGeom>
          <a:noFill/>
        </p:spPr>
        <p:txBody>
          <a:bodyPr wrap="none" rtlCol="0">
            <a:spAutoFit/>
          </a:bodyPr>
          <a:lstStyle/>
          <a:p>
            <a:r>
              <a:rPr lang="en-US" sz="1200" dirty="0" smtClean="0">
                <a:solidFill>
                  <a:schemeClr val="bg1"/>
                </a:solidFill>
              </a:rPr>
              <a:t>OPD SIMILARITY</a:t>
            </a:r>
          </a:p>
          <a:p>
            <a:r>
              <a:rPr lang="en-US" sz="1200" dirty="0" smtClean="0">
                <a:solidFill>
                  <a:schemeClr val="bg1"/>
                </a:solidFill>
              </a:rPr>
              <a:t>INDEX COLOR MAP</a:t>
            </a:r>
            <a:endParaRPr lang="en-US" sz="1200" dirty="0">
              <a:solidFill>
                <a:schemeClr val="bg1"/>
              </a:solidFill>
            </a:endParaRPr>
          </a:p>
        </p:txBody>
      </p:sp>
      <p:sp>
        <p:nvSpPr>
          <p:cNvPr id="451" name="TextBox 450"/>
          <p:cNvSpPr txBox="1"/>
          <p:nvPr/>
        </p:nvSpPr>
        <p:spPr>
          <a:xfrm>
            <a:off x="20972036" y="28184474"/>
            <a:ext cx="614335" cy="646331"/>
          </a:xfrm>
          <a:prstGeom prst="rect">
            <a:avLst/>
          </a:prstGeom>
          <a:noFill/>
        </p:spPr>
        <p:txBody>
          <a:bodyPr wrap="none" rtlCol="0">
            <a:spAutoFit/>
          </a:bodyPr>
          <a:lstStyle/>
          <a:p>
            <a:r>
              <a:rPr lang="en-US" sz="1200" dirty="0" smtClean="0">
                <a:solidFill>
                  <a:schemeClr val="bg1"/>
                </a:solidFill>
              </a:rPr>
              <a:t>CHL-A</a:t>
            </a:r>
          </a:p>
          <a:p>
            <a:r>
              <a:rPr lang="en-US" sz="1200" dirty="0" smtClean="0">
                <a:solidFill>
                  <a:schemeClr val="bg1"/>
                </a:solidFill>
              </a:rPr>
              <a:t>COLOR</a:t>
            </a:r>
          </a:p>
          <a:p>
            <a:r>
              <a:rPr lang="en-US" sz="1200" dirty="0" smtClean="0">
                <a:solidFill>
                  <a:schemeClr val="bg1"/>
                </a:solidFill>
              </a:rPr>
              <a:t>MAP</a:t>
            </a:r>
            <a:endParaRPr lang="en-US" sz="1200" dirty="0">
              <a:solidFill>
                <a:schemeClr val="bg1"/>
              </a:solidFill>
            </a:endParaRPr>
          </a:p>
        </p:txBody>
      </p:sp>
      <p:sp>
        <p:nvSpPr>
          <p:cNvPr id="454" name="Text Placeholder 453"/>
          <p:cNvSpPr>
            <a:spLocks noGrp="1"/>
          </p:cNvSpPr>
          <p:nvPr>
            <p:ph type="body" sz="quarter" idx="21"/>
          </p:nvPr>
        </p:nvSpPr>
        <p:spPr>
          <a:xfrm>
            <a:off x="11857613" y="6045354"/>
            <a:ext cx="10048874" cy="2462190"/>
          </a:xfrm>
        </p:spPr>
        <p:txBody>
          <a:bodyPr/>
          <a:lstStyle/>
          <a:p>
            <a:r>
              <a:rPr lang="en-US" dirty="0" smtClean="0"/>
              <a:t>Summarized data from CTDs, the OPD , optical sensors </a:t>
            </a:r>
            <a:r>
              <a:rPr lang="en-US" dirty="0"/>
              <a:t>for chlorophyll, CDOM, and </a:t>
            </a:r>
            <a:r>
              <a:rPr lang="en-US" dirty="0" smtClean="0"/>
              <a:t>backscatter,  and </a:t>
            </a:r>
            <a:r>
              <a:rPr lang="en-US" dirty="0"/>
              <a:t>oxygen and irradiance </a:t>
            </a:r>
            <a:r>
              <a:rPr lang="en-US" dirty="0" smtClean="0"/>
              <a:t>sensors were telemetered to shore servers at each glider’s surfacing – typically every 2 hours . Some examples are depicted below.</a:t>
            </a:r>
          </a:p>
          <a:p>
            <a:endParaRPr lang="en-US" dirty="0"/>
          </a:p>
        </p:txBody>
      </p:sp>
      <p:sp>
        <p:nvSpPr>
          <p:cNvPr id="452" name="TextBox 451"/>
          <p:cNvSpPr txBox="1"/>
          <p:nvPr/>
        </p:nvSpPr>
        <p:spPr>
          <a:xfrm>
            <a:off x="16570863" y="7926933"/>
            <a:ext cx="4680577" cy="738664"/>
          </a:xfrm>
          <a:prstGeom prst="rect">
            <a:avLst/>
          </a:prstGeom>
          <a:noFill/>
        </p:spPr>
        <p:txBody>
          <a:bodyPr wrap="none" rtlCol="0">
            <a:spAutoFit/>
          </a:bodyPr>
          <a:lstStyle/>
          <a:p>
            <a:r>
              <a:rPr lang="en-US" sz="1400" dirty="0"/>
              <a:t>Phytoplankton similarity indexes (SI</a:t>
            </a:r>
            <a:r>
              <a:rPr lang="en-US" sz="1400" dirty="0" smtClean="0"/>
              <a:t>), below: </a:t>
            </a:r>
            <a:r>
              <a:rPr lang="en-US" sz="1400" dirty="0"/>
              <a:t>The SI represent </a:t>
            </a:r>
            <a:endParaRPr lang="en-US" sz="1400" dirty="0" smtClean="0"/>
          </a:p>
          <a:p>
            <a:r>
              <a:rPr lang="en-US" sz="1400" dirty="0" smtClean="0"/>
              <a:t>the </a:t>
            </a:r>
            <a:r>
              <a:rPr lang="en-US" sz="1400" dirty="0"/>
              <a:t>fraction of </a:t>
            </a:r>
            <a:r>
              <a:rPr lang="en-US" sz="1400" dirty="0" smtClean="0"/>
              <a:t>the phytoplankton </a:t>
            </a:r>
            <a:r>
              <a:rPr lang="en-US" sz="1400" dirty="0"/>
              <a:t>biomass that is made </a:t>
            </a:r>
            <a:endParaRPr lang="en-US" sz="1400" dirty="0" smtClean="0"/>
          </a:p>
          <a:p>
            <a:r>
              <a:rPr lang="en-US" sz="1400" dirty="0" smtClean="0"/>
              <a:t>up </a:t>
            </a:r>
            <a:r>
              <a:rPr lang="en-US" sz="1400" dirty="0"/>
              <a:t>of the target species</a:t>
            </a:r>
          </a:p>
        </p:txBody>
      </p:sp>
      <p:pic>
        <p:nvPicPr>
          <p:cNvPr id="4" name="Picture 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981201" y="22626193"/>
            <a:ext cx="7732084" cy="5799063"/>
          </a:xfrm>
          <a:prstGeom prst="rect">
            <a:avLst/>
          </a:prstGeom>
        </p:spPr>
      </p:pic>
      <p:pic>
        <p:nvPicPr>
          <p:cNvPr id="5" name="Picture 4"/>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3945850" y="10197787"/>
            <a:ext cx="6819680" cy="4076655"/>
          </a:xfrm>
          <a:prstGeom prst="rect">
            <a:avLst/>
          </a:prstGeom>
        </p:spPr>
      </p:pic>
      <p:pic>
        <p:nvPicPr>
          <p:cNvPr id="6" name="Picture 5"/>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2944429" y="28302165"/>
            <a:ext cx="2742973" cy="1639689"/>
          </a:xfrm>
          <a:prstGeom prst="rect">
            <a:avLst/>
          </a:prstGeom>
        </p:spPr>
      </p:pic>
      <p:pic>
        <p:nvPicPr>
          <p:cNvPr id="7" name="Picture 6"/>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6438504" y="18353699"/>
            <a:ext cx="6316541" cy="4496776"/>
          </a:xfrm>
          <a:prstGeom prst="rect">
            <a:avLst/>
          </a:prstGeom>
        </p:spPr>
      </p:pic>
      <p:pic>
        <p:nvPicPr>
          <p:cNvPr id="3" name="Picture 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499999" y="28764291"/>
            <a:ext cx="4432594" cy="3324446"/>
          </a:xfrm>
          <a:prstGeom prst="rect">
            <a:avLst/>
          </a:prstGeom>
        </p:spPr>
      </p:pic>
      <p:pic>
        <p:nvPicPr>
          <p:cNvPr id="15" name="Picture 14"/>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296063" y="28661155"/>
            <a:ext cx="3819286" cy="3530718"/>
          </a:xfrm>
          <a:prstGeom prst="rect">
            <a:avLst/>
          </a:prstGeom>
        </p:spPr>
      </p:pic>
      <p:pic>
        <p:nvPicPr>
          <p:cNvPr id="4098" name="Picture 2"/>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33366073" y="24864816"/>
            <a:ext cx="3527635" cy="1543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5"/>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40862250" y="24467946"/>
            <a:ext cx="1730870" cy="2104374"/>
          </a:xfrm>
          <a:prstGeom prst="rect">
            <a:avLst/>
          </a:prstGeom>
        </p:spPr>
      </p:pic>
      <p:sp>
        <p:nvSpPr>
          <p:cNvPr id="17" name="TextBox 16"/>
          <p:cNvSpPr txBox="1"/>
          <p:nvPr/>
        </p:nvSpPr>
        <p:spPr>
          <a:xfrm>
            <a:off x="33489170" y="19459113"/>
            <a:ext cx="2519536" cy="1631216"/>
          </a:xfrm>
          <a:prstGeom prst="rect">
            <a:avLst/>
          </a:prstGeom>
          <a:noFill/>
        </p:spPr>
        <p:txBody>
          <a:bodyPr wrap="none" rtlCol="0">
            <a:spAutoFit/>
          </a:bodyPr>
          <a:lstStyle/>
          <a:p>
            <a:pPr algn="ctr"/>
            <a:r>
              <a:rPr lang="en-US" sz="2500" dirty="0">
                <a:solidFill>
                  <a:schemeClr val="accent5">
                    <a:lumMod val="50000"/>
                  </a:schemeClr>
                </a:solidFill>
                <a:latin typeface="Times New Roman" pitchFamily="18" charset="0"/>
                <a:cs typeface="Times New Roman" pitchFamily="18" charset="0"/>
              </a:rPr>
              <a:t>MOTE </a:t>
            </a:r>
            <a:r>
              <a:rPr lang="en-US" sz="2500" b="1" i="1" dirty="0">
                <a:solidFill>
                  <a:schemeClr val="accent5">
                    <a:lumMod val="50000"/>
                  </a:schemeClr>
                </a:solidFill>
                <a:latin typeface="Times New Roman" pitchFamily="18" charset="0"/>
                <a:cs typeface="Times New Roman" pitchFamily="18" charset="0"/>
              </a:rPr>
              <a:t>SOCOOL</a:t>
            </a:r>
            <a:r>
              <a:rPr lang="en-US" sz="2500" dirty="0">
                <a:solidFill>
                  <a:schemeClr val="accent5">
                    <a:lumMod val="50000"/>
                  </a:schemeClr>
                </a:solidFill>
                <a:latin typeface="Times New Roman" pitchFamily="18" charset="0"/>
                <a:cs typeface="Times New Roman" pitchFamily="18" charset="0"/>
              </a:rPr>
              <a:t> </a:t>
            </a:r>
          </a:p>
          <a:p>
            <a:pPr algn="ctr"/>
            <a:r>
              <a:rPr lang="en-US" sz="2500" dirty="0">
                <a:solidFill>
                  <a:schemeClr val="accent5">
                    <a:lumMod val="50000"/>
                  </a:schemeClr>
                </a:solidFill>
                <a:latin typeface="Times New Roman" pitchFamily="18" charset="0"/>
                <a:cs typeface="Times New Roman" pitchFamily="18" charset="0"/>
              </a:rPr>
              <a:t>MISSION DATA </a:t>
            </a:r>
            <a:endParaRPr lang="en-US" sz="2500" dirty="0" smtClean="0">
              <a:solidFill>
                <a:schemeClr val="accent5">
                  <a:lumMod val="50000"/>
                </a:schemeClr>
              </a:solidFill>
              <a:latin typeface="Times New Roman" pitchFamily="18" charset="0"/>
              <a:cs typeface="Times New Roman" pitchFamily="18" charset="0"/>
            </a:endParaRPr>
          </a:p>
          <a:p>
            <a:pPr algn="ctr"/>
            <a:r>
              <a:rPr lang="en-US" sz="2500" dirty="0" smtClean="0">
                <a:solidFill>
                  <a:schemeClr val="accent5">
                    <a:lumMod val="50000"/>
                  </a:schemeClr>
                </a:solidFill>
                <a:latin typeface="Times New Roman" pitchFamily="18" charset="0"/>
                <a:cs typeface="Times New Roman" pitchFamily="18" charset="0"/>
              </a:rPr>
              <a:t>FLOW</a:t>
            </a:r>
            <a:endParaRPr lang="en-US" sz="2500" dirty="0">
              <a:solidFill>
                <a:schemeClr val="accent5">
                  <a:lumMod val="50000"/>
                </a:schemeClr>
              </a:solidFill>
              <a:latin typeface="Times New Roman" pitchFamily="18" charset="0"/>
              <a:cs typeface="Times New Roman" pitchFamily="18" charset="0"/>
            </a:endParaRPr>
          </a:p>
          <a:p>
            <a:pPr algn="ctr"/>
            <a:r>
              <a:rPr lang="en-US" sz="2500" dirty="0">
                <a:solidFill>
                  <a:schemeClr val="accent5">
                    <a:lumMod val="50000"/>
                  </a:schemeClr>
                </a:solidFill>
                <a:latin typeface="Times New Roman" pitchFamily="18" charset="0"/>
                <a:cs typeface="Times New Roman" pitchFamily="18" charset="0"/>
              </a:rPr>
              <a:t>DIAGRAM</a:t>
            </a:r>
          </a:p>
        </p:txBody>
      </p:sp>
      <p:pic>
        <p:nvPicPr>
          <p:cNvPr id="14" name="Picture 13"/>
          <p:cNvPicPr>
            <a:picLocks noChangeAspect="1"/>
          </p:cNvPicPr>
          <p:nvPr/>
        </p:nvPicPr>
        <p:blipFill rotWithShape="1">
          <a:blip r:embed="rId43" cstate="print">
            <a:extLst>
              <a:ext uri="{28A0092B-C50C-407E-A947-70E740481C1C}">
                <a14:useLocalDpi xmlns:a14="http://schemas.microsoft.com/office/drawing/2010/main" val="0"/>
              </a:ext>
            </a:extLst>
          </a:blip>
          <a:srcRect l="10833" t="13096" r="6153" b="27693"/>
          <a:stretch/>
        </p:blipFill>
        <p:spPr>
          <a:xfrm>
            <a:off x="523188" y="2124075"/>
            <a:ext cx="4544112" cy="1866900"/>
          </a:xfrm>
          <a:prstGeom prst="rect">
            <a:avLst/>
          </a:prstGeom>
        </p:spPr>
      </p:pic>
      <p:pic>
        <p:nvPicPr>
          <p:cNvPr id="18" name="Picture 17"/>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39938324" y="1616211"/>
            <a:ext cx="3222411" cy="2681047"/>
          </a:xfrm>
          <a:prstGeom prst="rect">
            <a:avLst/>
          </a:prstGeom>
        </p:spPr>
      </p:pic>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977</TotalTime>
  <Words>1139</Words>
  <Application>Microsoft Office PowerPoint</Application>
  <PresentationFormat>Custom</PresentationFormat>
  <Paragraphs>46</Paragraphs>
  <Slides>1</Slides>
  <Notes>1</Notes>
  <HiddenSlides>0</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1</vt:i4>
      </vt:variant>
    </vt:vector>
  </HeadingPairs>
  <TitlesOfParts>
    <vt:vector size="5" baseType="lpstr">
      <vt:lpstr>36x48-Template-V2b</vt:lpstr>
      <vt:lpstr>1_Classic 3 Columns</vt:lpstr>
      <vt:lpstr>Classic - Wide Center</vt:lpstr>
      <vt:lpstr>Image</vt:lpstr>
      <vt:lpstr>PowerPoint Presentation</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ahails</cp:lastModifiedBy>
  <cp:revision>109</cp:revision>
  <cp:lastPrinted>2013-10-25T18:18:06Z</cp:lastPrinted>
  <dcterms:created xsi:type="dcterms:W3CDTF">2012-02-03T19:11:35Z</dcterms:created>
  <dcterms:modified xsi:type="dcterms:W3CDTF">2013-10-25T19:52:54Z</dcterms:modified>
</cp:coreProperties>
</file>